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40"/>
  </p:notesMasterIdLst>
  <p:sldIdLst>
    <p:sldId id="258" r:id="rId2"/>
    <p:sldId id="290" r:id="rId3"/>
    <p:sldId id="291" r:id="rId4"/>
    <p:sldId id="292" r:id="rId5"/>
    <p:sldId id="293" r:id="rId6"/>
    <p:sldId id="294" r:id="rId7"/>
    <p:sldId id="295" r:id="rId8"/>
    <p:sldId id="296" r:id="rId9"/>
    <p:sldId id="297" r:id="rId10"/>
    <p:sldId id="298" r:id="rId11"/>
    <p:sldId id="299" r:id="rId12"/>
    <p:sldId id="300" r:id="rId13"/>
    <p:sldId id="301" r:id="rId14"/>
    <p:sldId id="302" r:id="rId15"/>
    <p:sldId id="303" r:id="rId16"/>
    <p:sldId id="304" r:id="rId17"/>
    <p:sldId id="305" r:id="rId18"/>
    <p:sldId id="306" r:id="rId19"/>
    <p:sldId id="307" r:id="rId20"/>
    <p:sldId id="308" r:id="rId21"/>
    <p:sldId id="309" r:id="rId22"/>
    <p:sldId id="310" r:id="rId23"/>
    <p:sldId id="311" r:id="rId24"/>
    <p:sldId id="312" r:id="rId25"/>
    <p:sldId id="313" r:id="rId26"/>
    <p:sldId id="314" r:id="rId27"/>
    <p:sldId id="315" r:id="rId28"/>
    <p:sldId id="316" r:id="rId29"/>
    <p:sldId id="317" r:id="rId30"/>
    <p:sldId id="318" r:id="rId31"/>
    <p:sldId id="319" r:id="rId32"/>
    <p:sldId id="321" r:id="rId33"/>
    <p:sldId id="322" r:id="rId34"/>
    <p:sldId id="323" r:id="rId35"/>
    <p:sldId id="324" r:id="rId36"/>
    <p:sldId id="325" r:id="rId37"/>
    <p:sldId id="326" r:id="rId38"/>
    <p:sldId id="327" r:id="rId3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CB4"/>
    <a:srgbClr val="6C93E2"/>
    <a:srgbClr val="00CC00"/>
    <a:srgbClr val="003300"/>
    <a:srgbClr val="003399"/>
    <a:srgbClr val="2A62D1"/>
    <a:srgbClr val="281472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70" autoAdjust="0"/>
    <p:restoredTop sz="94660"/>
  </p:normalViewPr>
  <p:slideViewPr>
    <p:cSldViewPr>
      <p:cViewPr varScale="1">
        <p:scale>
          <a:sx n="105" d="100"/>
          <a:sy n="105" d="100"/>
        </p:scale>
        <p:origin x="180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4785FB-157E-483A-9631-4906A2BE7575}" type="datetimeFigureOut">
              <a:rPr lang="ru-RU" smtClean="0"/>
              <a:t>18.10.2023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C48BE6-6038-49BB-9CDC-47B3922815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68584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48BE6-6038-49BB-9CDC-47B392281536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86303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48BE6-6038-49BB-9CDC-47B392281536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01188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48BE6-6038-49BB-9CDC-47B392281536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0846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48BE6-6038-49BB-9CDC-47B392281536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293499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48BE6-6038-49BB-9CDC-47B392281536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529514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48BE6-6038-49BB-9CDC-47B392281536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017801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48BE6-6038-49BB-9CDC-47B392281536}" type="slidenum">
              <a:rPr lang="ru-RU" smtClean="0"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507165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48BE6-6038-49BB-9CDC-47B392281536}" type="slidenum">
              <a:rPr lang="ru-RU" smtClean="0"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562151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48BE6-6038-49BB-9CDC-47B392281536}" type="slidenum">
              <a:rPr lang="ru-RU" smtClean="0"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508889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48BE6-6038-49BB-9CDC-47B392281536}" type="slidenum">
              <a:rPr lang="ru-RU" smtClean="0"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645152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48BE6-6038-49BB-9CDC-47B392281536}" type="slidenum">
              <a:rPr lang="ru-RU" smtClean="0"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91928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48BE6-6038-49BB-9CDC-47B392281536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785103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48BE6-6038-49BB-9CDC-47B392281536}" type="slidenum">
              <a:rPr lang="ru-RU" smtClean="0"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540528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48BE6-6038-49BB-9CDC-47B392281536}" type="slidenum">
              <a:rPr lang="ru-RU" smtClean="0"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751308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48BE6-6038-49BB-9CDC-47B392281536}" type="slidenum">
              <a:rPr lang="ru-RU" smtClean="0"/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88839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48BE6-6038-49BB-9CDC-47B392281536}" type="slidenum">
              <a:rPr lang="ru-RU" smtClean="0"/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270908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48BE6-6038-49BB-9CDC-47B392281536}" type="slidenum">
              <a:rPr lang="ru-RU" smtClean="0"/>
              <a:t>37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27823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48BE6-6038-49BB-9CDC-47B392281536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8463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48BE6-6038-49BB-9CDC-47B392281536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58242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48BE6-6038-49BB-9CDC-47B392281536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36341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48BE6-6038-49BB-9CDC-47B392281536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70609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48BE6-6038-49BB-9CDC-47B392281536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50417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48BE6-6038-49BB-9CDC-47B392281536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79195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48BE6-6038-49BB-9CDC-47B392281536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80814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7" name="Freeform 15" descr="business now"/>
          <p:cNvSpPr>
            <a:spLocks/>
          </p:cNvSpPr>
          <p:nvPr/>
        </p:nvSpPr>
        <p:spPr bwMode="ltGray">
          <a:xfrm>
            <a:off x="-14288" y="4292600"/>
            <a:ext cx="9164638" cy="2592388"/>
          </a:xfrm>
          <a:custGeom>
            <a:avLst/>
            <a:gdLst>
              <a:gd name="T0" fmla="*/ 9 w 5773"/>
              <a:gd name="T1" fmla="*/ 633 h 1633"/>
              <a:gd name="T2" fmla="*/ 1710 w 5773"/>
              <a:gd name="T3" fmla="*/ 1182 h 1633"/>
              <a:gd name="T4" fmla="*/ 5773 w 5773"/>
              <a:gd name="T5" fmla="*/ 0 h 1633"/>
              <a:gd name="T6" fmla="*/ 5773 w 5773"/>
              <a:gd name="T7" fmla="*/ 1633 h 1633"/>
              <a:gd name="T8" fmla="*/ 0 w 5773"/>
              <a:gd name="T9" fmla="*/ 1630 h 1633"/>
              <a:gd name="T10" fmla="*/ 9 w 5773"/>
              <a:gd name="T11" fmla="*/ 633 h 1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773" h="1633">
                <a:moveTo>
                  <a:pt x="9" y="633"/>
                </a:moveTo>
                <a:cubicBezTo>
                  <a:pt x="74" y="660"/>
                  <a:pt x="695" y="1099"/>
                  <a:pt x="1710" y="1182"/>
                </a:cubicBezTo>
                <a:cubicBezTo>
                  <a:pt x="2725" y="1265"/>
                  <a:pt x="3871" y="1008"/>
                  <a:pt x="5773" y="0"/>
                </a:cubicBezTo>
                <a:lnTo>
                  <a:pt x="5773" y="1633"/>
                </a:lnTo>
                <a:lnTo>
                  <a:pt x="0" y="1630"/>
                </a:lnTo>
                <a:lnTo>
                  <a:pt x="9" y="633"/>
                </a:lnTo>
                <a:close/>
              </a:path>
            </a:pathLst>
          </a:cu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3080" name="Group 8"/>
          <p:cNvGrpSpPr>
            <a:grpSpLocks/>
          </p:cNvGrpSpPr>
          <p:nvPr/>
        </p:nvGrpSpPr>
        <p:grpSpPr bwMode="auto">
          <a:xfrm>
            <a:off x="-15875" y="0"/>
            <a:ext cx="9155113" cy="6124575"/>
            <a:chOff x="-9" y="0"/>
            <a:chExt cx="5778" cy="3858"/>
          </a:xfrm>
        </p:grpSpPr>
        <p:sp>
          <p:nvSpPr>
            <p:cNvPr id="3081" name="Freeform 9" descr="Small grid"/>
            <p:cNvSpPr>
              <a:spLocks/>
            </p:cNvSpPr>
            <p:nvPr userDrawn="1"/>
          </p:nvSpPr>
          <p:spPr bwMode="ltGray">
            <a:xfrm>
              <a:off x="0" y="0"/>
              <a:ext cx="5769" cy="3858"/>
            </a:xfrm>
            <a:custGeom>
              <a:avLst/>
              <a:gdLst>
                <a:gd name="T0" fmla="*/ 0 w 5769"/>
                <a:gd name="T1" fmla="*/ 3026 h 3858"/>
                <a:gd name="T2" fmla="*/ 1984 w 5769"/>
                <a:gd name="T3" fmla="*/ 3803 h 3858"/>
                <a:gd name="T4" fmla="*/ 5769 w 5769"/>
                <a:gd name="T5" fmla="*/ 2377 h 3858"/>
                <a:gd name="T6" fmla="*/ 5769 w 5769"/>
                <a:gd name="T7" fmla="*/ 0 h 3858"/>
                <a:gd name="T8" fmla="*/ 18 w 5769"/>
                <a:gd name="T9" fmla="*/ 0 h 3858"/>
                <a:gd name="T10" fmla="*/ 9 w 5769"/>
                <a:gd name="T11" fmla="*/ 10 h 3858"/>
                <a:gd name="T12" fmla="*/ 0 w 5769"/>
                <a:gd name="T13" fmla="*/ 3026 h 38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769" h="3858">
                  <a:moveTo>
                    <a:pt x="0" y="3026"/>
                  </a:moveTo>
                  <a:cubicBezTo>
                    <a:pt x="70" y="3092"/>
                    <a:pt x="640" y="3748"/>
                    <a:pt x="1984" y="3803"/>
                  </a:cubicBezTo>
                  <a:cubicBezTo>
                    <a:pt x="3328" y="3858"/>
                    <a:pt x="5396" y="2688"/>
                    <a:pt x="5769" y="2377"/>
                  </a:cubicBezTo>
                  <a:lnTo>
                    <a:pt x="5769" y="0"/>
                  </a:lnTo>
                  <a:lnTo>
                    <a:pt x="18" y="0"/>
                  </a:lnTo>
                  <a:lnTo>
                    <a:pt x="9" y="10"/>
                  </a:lnTo>
                  <a:lnTo>
                    <a:pt x="0" y="3026"/>
                  </a:lnTo>
                  <a:close/>
                </a:path>
              </a:pathLst>
            </a:custGeom>
            <a:pattFill prst="smGrid">
              <a:fgClr>
                <a:schemeClr val="bg1"/>
              </a:fgClr>
              <a:bgClr>
                <a:srgbClr val="003D7B"/>
              </a:bgClr>
            </a:patt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082" name="Freeform 10"/>
            <p:cNvSpPr>
              <a:spLocks/>
            </p:cNvSpPr>
            <p:nvPr userDrawn="1"/>
          </p:nvSpPr>
          <p:spPr bwMode="ltGray">
            <a:xfrm>
              <a:off x="-9" y="0"/>
              <a:ext cx="5769" cy="3858"/>
            </a:xfrm>
            <a:custGeom>
              <a:avLst/>
              <a:gdLst>
                <a:gd name="T0" fmla="*/ 0 w 5769"/>
                <a:gd name="T1" fmla="*/ 3026 h 3858"/>
                <a:gd name="T2" fmla="*/ 1984 w 5769"/>
                <a:gd name="T3" fmla="*/ 3803 h 3858"/>
                <a:gd name="T4" fmla="*/ 5769 w 5769"/>
                <a:gd name="T5" fmla="*/ 2377 h 3858"/>
                <a:gd name="T6" fmla="*/ 5769 w 5769"/>
                <a:gd name="T7" fmla="*/ 0 h 3858"/>
                <a:gd name="T8" fmla="*/ 18 w 5769"/>
                <a:gd name="T9" fmla="*/ 0 h 3858"/>
                <a:gd name="T10" fmla="*/ 9 w 5769"/>
                <a:gd name="T11" fmla="*/ 10 h 3858"/>
                <a:gd name="T12" fmla="*/ 0 w 5769"/>
                <a:gd name="T13" fmla="*/ 3026 h 38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769" h="3858">
                  <a:moveTo>
                    <a:pt x="0" y="3026"/>
                  </a:moveTo>
                  <a:cubicBezTo>
                    <a:pt x="70" y="3092"/>
                    <a:pt x="640" y="3748"/>
                    <a:pt x="1984" y="3803"/>
                  </a:cubicBezTo>
                  <a:cubicBezTo>
                    <a:pt x="3328" y="3858"/>
                    <a:pt x="5396" y="2688"/>
                    <a:pt x="5769" y="2377"/>
                  </a:cubicBezTo>
                  <a:lnTo>
                    <a:pt x="5769" y="0"/>
                  </a:lnTo>
                  <a:lnTo>
                    <a:pt x="18" y="0"/>
                  </a:lnTo>
                  <a:lnTo>
                    <a:pt x="9" y="10"/>
                  </a:lnTo>
                  <a:lnTo>
                    <a:pt x="0" y="302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  <a:alpha val="44000"/>
                  </a:schemeClr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effectLst>
            <a:outerShdw dist="53882" dir="2700000" algn="ctr" rotWithShape="0">
              <a:srgbClr val="000000"/>
            </a:outerShdw>
          </a:effectLst>
        </p:spPr>
        <p:txBody>
          <a:bodyPr/>
          <a:lstStyle>
            <a:lvl1pPr>
              <a:defRPr sz="4400"/>
            </a:lvl1pPr>
          </a:lstStyle>
          <a:p>
            <a:pPr lvl="0"/>
            <a:r>
              <a:rPr lang="ru-RU" altLang="ru-RU" noProof="0" smtClean="0"/>
              <a:t>Образец заголовка</a:t>
            </a:r>
            <a:endParaRPr lang="en-US" altLang="ru-RU" noProof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95400" y="3886200"/>
            <a:ext cx="6400800" cy="685800"/>
          </a:xfrm>
        </p:spPr>
        <p:txBody>
          <a:bodyPr/>
          <a:lstStyle>
            <a:lvl1pPr marL="0" indent="0" algn="ctr">
              <a:buFontTx/>
              <a:buNone/>
              <a:defRPr sz="2800"/>
            </a:lvl1pPr>
          </a:lstStyle>
          <a:p>
            <a:pPr lvl="0"/>
            <a:r>
              <a:rPr lang="ru-RU" altLang="ru-RU" noProof="0" smtClean="0"/>
              <a:t>Образец подзаголовка</a:t>
            </a:r>
            <a:endParaRPr lang="en-US" altLang="ru-RU" noProof="0" smtClean="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553200"/>
            <a:ext cx="2133600" cy="171450"/>
          </a:xfrm>
        </p:spPr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553200"/>
            <a:ext cx="2895600" cy="171450"/>
          </a:xfrm>
        </p:spPr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553200"/>
            <a:ext cx="2133600" cy="171450"/>
          </a:xfrm>
        </p:spPr>
        <p:txBody>
          <a:bodyPr/>
          <a:lstStyle>
            <a:lvl1pPr>
              <a:defRPr/>
            </a:lvl1pPr>
          </a:lstStyle>
          <a:p>
            <a:fld id="{63AB0A69-99A3-4FB6-AA6C-1FFF59D5E4DF}" type="slidenum">
              <a:rPr lang="en-US" altLang="ru-RU"/>
              <a:pPr/>
              <a:t>‹#›</a:t>
            </a:fld>
            <a:endParaRPr lang="en-US" altLang="ru-RU"/>
          </a:p>
        </p:txBody>
      </p:sp>
      <p:grpSp>
        <p:nvGrpSpPr>
          <p:cNvPr id="3083" name="Group 11"/>
          <p:cNvGrpSpPr>
            <a:grpSpLocks/>
          </p:cNvGrpSpPr>
          <p:nvPr/>
        </p:nvGrpSpPr>
        <p:grpSpPr bwMode="auto">
          <a:xfrm>
            <a:off x="304800" y="387350"/>
            <a:ext cx="2076450" cy="1143000"/>
            <a:chOff x="144" y="244"/>
            <a:chExt cx="1308" cy="720"/>
          </a:xfrm>
        </p:grpSpPr>
        <p:sp>
          <p:nvSpPr>
            <p:cNvPr id="3084" name="Oval 12"/>
            <p:cNvSpPr>
              <a:spLocks noChangeArrowheads="1"/>
            </p:cNvSpPr>
            <p:nvPr/>
          </p:nvSpPr>
          <p:spPr bwMode="gray">
            <a:xfrm rot="-931870">
              <a:off x="144" y="244"/>
              <a:ext cx="1308" cy="720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bg1">
                    <a:gamma/>
                    <a:shade val="45490"/>
                    <a:invGamma/>
                  </a:scheme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85" name="Oval 13"/>
            <p:cNvSpPr>
              <a:spLocks noChangeArrowheads="1"/>
            </p:cNvSpPr>
            <p:nvPr/>
          </p:nvSpPr>
          <p:spPr bwMode="gray">
            <a:xfrm rot="-931870">
              <a:off x="204" y="299"/>
              <a:ext cx="1161" cy="602"/>
            </a:xfrm>
            <a:prstGeom prst="ellipse">
              <a:avLst/>
            </a:prstGeom>
            <a:gradFill rotWithShape="1">
              <a:gsLst>
                <a:gs pos="0">
                  <a:schemeClr val="bg1">
                    <a:gamma/>
                    <a:shade val="45490"/>
                    <a:invGamma/>
                  </a:schemeClr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3086" name="Text Box 14"/>
          <p:cNvSpPr txBox="1">
            <a:spLocks noChangeArrowheads="1"/>
          </p:cNvSpPr>
          <p:nvPr/>
        </p:nvSpPr>
        <p:spPr bwMode="gray">
          <a:xfrm>
            <a:off x="762000" y="609600"/>
            <a:ext cx="1157288" cy="733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ru-RU" sz="1600" b="1"/>
              <a:t>Company</a:t>
            </a:r>
          </a:p>
          <a:p>
            <a:r>
              <a:rPr lang="en-US" altLang="ru-RU" sz="2600" b="1"/>
              <a:t>LOGO</a:t>
            </a:r>
          </a:p>
        </p:txBody>
      </p:sp>
    </p:spTree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04CD56-0AF1-4926-A0B0-96B19CAD2F94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911900734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F6200D-440D-4E0C-9098-E93B8ADC4D02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38867150"/>
      </p:ext>
    </p:extLst>
  </p:cSld>
  <p:clrMapOvr>
    <a:masterClrMapping/>
  </p:clrMapOvr>
  <p:transition spd="slow">
    <p:push dir="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295400"/>
            <a:ext cx="8229600" cy="4830763"/>
          </a:xfrm>
        </p:spPr>
        <p:txBody>
          <a:bodyPr/>
          <a:lstStyle/>
          <a:p>
            <a:r>
              <a:rPr lang="ru-RU" smtClean="0"/>
              <a:t>Вставка таблицы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477000"/>
            <a:ext cx="2133600" cy="244475"/>
          </a:xfrm>
        </p:spPr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477000"/>
            <a:ext cx="2895600" cy="244475"/>
          </a:xfrm>
        </p:spPr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477000"/>
            <a:ext cx="2133600" cy="244475"/>
          </a:xfrm>
        </p:spPr>
        <p:txBody>
          <a:bodyPr/>
          <a:lstStyle>
            <a:lvl1pPr>
              <a:defRPr/>
            </a:lvl1pPr>
          </a:lstStyle>
          <a:p>
            <a:fld id="{DC24DBF0-A220-4D22-BEF4-1CFECD90FC23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741820606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BF19B4-29E6-49A8-B53C-B798EE16895C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252249898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699C6D-B5BB-44AB-AC13-D114361F6975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837976339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95400"/>
            <a:ext cx="4038600" cy="48307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4038600" cy="48307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184CD7-9132-4C7D-81B1-F72551EE5A21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87198395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12055B-2D59-4125-8633-39B33F652BE9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293372487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3D06C4-2B70-4278-95C2-88D1A5AAEB4A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290509577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FB5F59-BF17-4D95-9792-EB120C6212AB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555581023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F8EEA2-7178-4DEC-A757-5EFB25C25ACE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83076953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0E25BA-4C8F-476D-8B36-CABDFF5976B8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907169922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tint val="39216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1" name="Group 7"/>
          <p:cNvGrpSpPr>
            <a:grpSpLocks/>
          </p:cNvGrpSpPr>
          <p:nvPr/>
        </p:nvGrpSpPr>
        <p:grpSpPr bwMode="auto">
          <a:xfrm>
            <a:off x="-11113" y="-22225"/>
            <a:ext cx="9156701" cy="6432550"/>
            <a:chOff x="-9" y="-9"/>
            <a:chExt cx="5778" cy="4038"/>
          </a:xfrm>
        </p:grpSpPr>
        <p:sp>
          <p:nvSpPr>
            <p:cNvPr id="1032" name="Freeform 8" descr="Small grid"/>
            <p:cNvSpPr>
              <a:spLocks/>
            </p:cNvSpPr>
            <p:nvPr userDrawn="1"/>
          </p:nvSpPr>
          <p:spPr bwMode="white">
            <a:xfrm>
              <a:off x="-9" y="-9"/>
              <a:ext cx="5769" cy="4029"/>
            </a:xfrm>
            <a:custGeom>
              <a:avLst/>
              <a:gdLst>
                <a:gd name="T0" fmla="*/ 0 w 5769"/>
                <a:gd name="T1" fmla="*/ 3392 h 4029"/>
                <a:gd name="T2" fmla="*/ 1978 w 5769"/>
                <a:gd name="T3" fmla="*/ 3972 h 4029"/>
                <a:gd name="T4" fmla="*/ 5769 w 5769"/>
                <a:gd name="T5" fmla="*/ 2953 h 4029"/>
                <a:gd name="T6" fmla="*/ 5769 w 5769"/>
                <a:gd name="T7" fmla="*/ 0 h 4029"/>
                <a:gd name="T8" fmla="*/ 9 w 5769"/>
                <a:gd name="T9" fmla="*/ 9 h 4029"/>
                <a:gd name="T10" fmla="*/ 15 w 5769"/>
                <a:gd name="T11" fmla="*/ 19 h 4029"/>
                <a:gd name="T12" fmla="*/ 0 w 5769"/>
                <a:gd name="T13" fmla="*/ 3392 h 4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769" h="4029">
                  <a:moveTo>
                    <a:pt x="0" y="3392"/>
                  </a:moveTo>
                  <a:cubicBezTo>
                    <a:pt x="70" y="3461"/>
                    <a:pt x="642" y="3914"/>
                    <a:pt x="1978" y="3972"/>
                  </a:cubicBezTo>
                  <a:cubicBezTo>
                    <a:pt x="3313" y="4029"/>
                    <a:pt x="5398" y="3277"/>
                    <a:pt x="5769" y="2953"/>
                  </a:cubicBezTo>
                  <a:lnTo>
                    <a:pt x="5769" y="0"/>
                  </a:lnTo>
                  <a:lnTo>
                    <a:pt x="9" y="9"/>
                  </a:lnTo>
                  <a:lnTo>
                    <a:pt x="15" y="19"/>
                  </a:lnTo>
                  <a:lnTo>
                    <a:pt x="0" y="3392"/>
                  </a:lnTo>
                  <a:close/>
                </a:path>
              </a:pathLst>
            </a:custGeom>
            <a:pattFill prst="smGrid">
              <a:fgClr>
                <a:schemeClr val="bg1"/>
              </a:fgClr>
              <a:bgClr>
                <a:srgbClr val="003D7B"/>
              </a:bgClr>
            </a:patt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33" name="Freeform 9"/>
            <p:cNvSpPr>
              <a:spLocks/>
            </p:cNvSpPr>
            <p:nvPr userDrawn="1"/>
          </p:nvSpPr>
          <p:spPr bwMode="white">
            <a:xfrm>
              <a:off x="0" y="0"/>
              <a:ext cx="5769" cy="4029"/>
            </a:xfrm>
            <a:custGeom>
              <a:avLst/>
              <a:gdLst>
                <a:gd name="T0" fmla="*/ 0 w 5769"/>
                <a:gd name="T1" fmla="*/ 3392 h 4029"/>
                <a:gd name="T2" fmla="*/ 1978 w 5769"/>
                <a:gd name="T3" fmla="*/ 3972 h 4029"/>
                <a:gd name="T4" fmla="*/ 5769 w 5769"/>
                <a:gd name="T5" fmla="*/ 2953 h 4029"/>
                <a:gd name="T6" fmla="*/ 5769 w 5769"/>
                <a:gd name="T7" fmla="*/ 0 h 4029"/>
                <a:gd name="T8" fmla="*/ 9 w 5769"/>
                <a:gd name="T9" fmla="*/ 9 h 4029"/>
                <a:gd name="T10" fmla="*/ 15 w 5769"/>
                <a:gd name="T11" fmla="*/ 19 h 4029"/>
                <a:gd name="T12" fmla="*/ 0 w 5769"/>
                <a:gd name="T13" fmla="*/ 3392 h 40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769" h="4029">
                  <a:moveTo>
                    <a:pt x="0" y="3392"/>
                  </a:moveTo>
                  <a:cubicBezTo>
                    <a:pt x="70" y="3461"/>
                    <a:pt x="642" y="3914"/>
                    <a:pt x="1978" y="3972"/>
                  </a:cubicBezTo>
                  <a:cubicBezTo>
                    <a:pt x="3313" y="4029"/>
                    <a:pt x="5398" y="3277"/>
                    <a:pt x="5769" y="2953"/>
                  </a:cubicBezTo>
                  <a:lnTo>
                    <a:pt x="5769" y="0"/>
                  </a:lnTo>
                  <a:lnTo>
                    <a:pt x="9" y="9"/>
                  </a:lnTo>
                  <a:lnTo>
                    <a:pt x="15" y="19"/>
                  </a:lnTo>
                  <a:lnTo>
                    <a:pt x="0" y="339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  <a:alpha val="46001"/>
                  </a:schemeClr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034" name="Freeform 10"/>
          <p:cNvSpPr>
            <a:spLocks/>
          </p:cNvSpPr>
          <p:nvPr/>
        </p:nvSpPr>
        <p:spPr bwMode="ltGray">
          <a:xfrm>
            <a:off x="-25400" y="5256213"/>
            <a:ext cx="9169400" cy="1601787"/>
          </a:xfrm>
          <a:custGeom>
            <a:avLst/>
            <a:gdLst>
              <a:gd name="T0" fmla="*/ 9 w 5776"/>
              <a:gd name="T1" fmla="*/ 426 h 1009"/>
              <a:gd name="T2" fmla="*/ 1773 w 5776"/>
              <a:gd name="T3" fmla="*/ 710 h 1009"/>
              <a:gd name="T4" fmla="*/ 5776 w 5776"/>
              <a:gd name="T5" fmla="*/ 0 h 1009"/>
              <a:gd name="T6" fmla="*/ 5771 w 5776"/>
              <a:gd name="T7" fmla="*/ 1009 h 1009"/>
              <a:gd name="T8" fmla="*/ 0 w 5776"/>
              <a:gd name="T9" fmla="*/ 1007 h 1009"/>
              <a:gd name="T10" fmla="*/ 9 w 5776"/>
              <a:gd name="T11" fmla="*/ 426 h 10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776" h="1009">
                <a:moveTo>
                  <a:pt x="9" y="426"/>
                </a:moveTo>
                <a:cubicBezTo>
                  <a:pt x="80" y="445"/>
                  <a:pt x="759" y="661"/>
                  <a:pt x="1773" y="710"/>
                </a:cubicBezTo>
                <a:cubicBezTo>
                  <a:pt x="2788" y="758"/>
                  <a:pt x="4177" y="622"/>
                  <a:pt x="5776" y="0"/>
                </a:cubicBezTo>
                <a:lnTo>
                  <a:pt x="5771" y="1009"/>
                </a:lnTo>
                <a:lnTo>
                  <a:pt x="0" y="1007"/>
                </a:lnTo>
                <a:lnTo>
                  <a:pt x="9" y="426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chemeClr val="hlink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868362"/>
          </a:xfrm>
          <a:prstGeom prst="rect">
            <a:avLst/>
          </a:prstGeom>
          <a:noFill/>
          <a:ln>
            <a:noFill/>
          </a:ln>
          <a:effectLst>
            <a:outerShdw dist="45791" dir="3378596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95400"/>
            <a:ext cx="8229600" cy="4830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477000"/>
            <a:ext cx="21336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77000"/>
            <a:ext cx="28956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77000"/>
            <a:ext cx="21336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91741658-442E-4756-B9E9-1AF91DC1176B}" type="slidenum">
              <a:rPr lang="en-US" altLang="ru-RU"/>
              <a:pPr/>
              <a:t>‹#›</a:t>
            </a:fld>
            <a:endParaRPr lang="en-US" alt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>
    <p:push dir="u"/>
  </p:transition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000" b="1" i="1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000" b="1" i="1">
          <a:solidFill>
            <a:schemeClr val="tx2"/>
          </a:solidFill>
          <a:latin typeface="Arial" panose="020B0604020202020204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000" b="1" i="1">
          <a:solidFill>
            <a:schemeClr val="tx2"/>
          </a:solidFill>
          <a:latin typeface="Arial" panose="020B0604020202020204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000" b="1" i="1">
          <a:solidFill>
            <a:schemeClr val="tx2"/>
          </a:solidFill>
          <a:latin typeface="Arial" panose="020B0604020202020204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000" b="1" i="1">
          <a:solidFill>
            <a:schemeClr val="tx2"/>
          </a:solidFill>
          <a:latin typeface="Arial" panose="020B0604020202020204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000" b="1" i="1">
          <a:solidFill>
            <a:schemeClr val="tx2"/>
          </a:solidFill>
          <a:latin typeface="Arial" panose="020B060402020202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000" b="1" i="1">
          <a:solidFill>
            <a:schemeClr val="tx2"/>
          </a:solidFill>
          <a:latin typeface="Arial" panose="020B060402020202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000" b="1" i="1">
          <a:solidFill>
            <a:schemeClr val="tx2"/>
          </a:solidFill>
          <a:latin typeface="Arial" panose="020B060402020202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000" b="1" i="1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251520" y="2130425"/>
            <a:ext cx="8206680" cy="1874639"/>
          </a:xfrm>
        </p:spPr>
        <p:txBody>
          <a:bodyPr/>
          <a:lstStyle/>
          <a:p>
            <a:r>
              <a:rPr lang="ru-RU" altLang="ru-RU" dirty="0" smtClean="0"/>
              <a:t>СОЦИАЛЬНАЯ БЕЗОПАСНОСТЬ:</a:t>
            </a:r>
            <a:br>
              <a:rPr lang="ru-RU" altLang="ru-RU" dirty="0" smtClean="0"/>
            </a:br>
            <a:r>
              <a:rPr lang="ru-RU" altLang="ru-RU" dirty="0" smtClean="0"/>
              <a:t>ОСНОВНЫЕ ПРИНЦИПЫ </a:t>
            </a:r>
            <a:br>
              <a:rPr lang="ru-RU" altLang="ru-RU" dirty="0" smtClean="0"/>
            </a:br>
            <a:r>
              <a:rPr lang="ru-RU" altLang="ru-RU" dirty="0" smtClean="0"/>
              <a:t>И ПРИОРИТЕТЫ</a:t>
            </a:r>
          </a:p>
        </p:txBody>
      </p:sp>
      <p:sp>
        <p:nvSpPr>
          <p:cNvPr id="3" name="Овал 2"/>
          <p:cNvSpPr/>
          <p:nvPr/>
        </p:nvSpPr>
        <p:spPr>
          <a:xfrm rot="20711446">
            <a:off x="291824" y="480834"/>
            <a:ext cx="1999778" cy="1008112"/>
          </a:xfrm>
          <a:prstGeom prst="ellipse">
            <a:avLst/>
          </a:prstGeom>
          <a:solidFill>
            <a:schemeClr val="bg1"/>
          </a:solidFill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548680"/>
            <a:ext cx="951199" cy="850401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F19B4-29E6-49A8-B53C-B798EE16895C}" type="slidenum">
              <a:rPr lang="en-US" altLang="ru-RU" sz="1800" b="1" smtClean="0"/>
              <a:pPr/>
              <a:t>10</a:t>
            </a:fld>
            <a:endParaRPr lang="en-US" altLang="ru-RU" sz="1800" b="1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0" y="72474"/>
            <a:ext cx="9144000" cy="1124278"/>
          </a:xfrm>
          <a:prstGeom prst="rect">
            <a:avLst/>
          </a:prstGeom>
          <a:noFill/>
          <a:ln>
            <a:noFill/>
          </a:ln>
          <a:effectLst>
            <a:outerShdw dist="45791" dir="3378596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sz="3200" dirty="0"/>
              <a:t>Рост реальной заработной платы и иных доходов населения – основа благосостояния белорусских граждан </a:t>
            </a: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179511" y="2276872"/>
            <a:ext cx="4248473" cy="1944216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За январь–июль 2023 г. номинальная начисленная среднемесячная заработная плата работников составила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u="sng" dirty="0" smtClean="0"/>
              <a:t>1 </a:t>
            </a:r>
            <a:r>
              <a:rPr lang="ru-RU" b="1" u="sng" dirty="0"/>
              <a:t>816,9 рубля или 115% </a:t>
            </a:r>
            <a:r>
              <a:rPr lang="ru-RU" b="1" dirty="0"/>
              <a:t>по сравнению с соответствующим периодом 2022 года</a:t>
            </a: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162480" y="1458199"/>
            <a:ext cx="4265504" cy="564232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ПО СТРАНЕ</a:t>
            </a:r>
            <a:endParaRPr lang="ru-RU" sz="2000" b="1" dirty="0"/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4788023" y="1458199"/>
            <a:ext cx="4248473" cy="564232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ВИТЕБСКАЯ ОБЛАСТЬ</a:t>
            </a:r>
            <a:endParaRPr lang="ru-RU" sz="2000" b="1" dirty="0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4788024" y="2276872"/>
            <a:ext cx="4248473" cy="1944216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За январь–июль 2023 г. номинальная начисленная среднемесячная заработная плата работников составила </a:t>
            </a:r>
            <a:br>
              <a:rPr lang="ru-RU" b="1" dirty="0"/>
            </a:br>
            <a:r>
              <a:rPr lang="ru-RU" b="1" u="sng" dirty="0"/>
              <a:t>1 553,5 рубля или 117,0% </a:t>
            </a:r>
            <a:r>
              <a:rPr lang="ru-RU" b="1" dirty="0"/>
              <a:t>по сравнению с соответствующим периодом 2022 года</a:t>
            </a: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179511" y="4475528"/>
            <a:ext cx="4248473" cy="1545759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Ее реальный размер за семь месяцев 2023 г. по отношению к соответствующему периоду 2022 года составил 108,4%,</a:t>
            </a: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4788022" y="4475528"/>
            <a:ext cx="4248473" cy="1545759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Ее реальный размер за </a:t>
            </a:r>
            <a:r>
              <a:rPr lang="ru-RU" sz="2000" b="1" dirty="0" smtClean="0"/>
              <a:t>семь </a:t>
            </a:r>
            <a:r>
              <a:rPr lang="ru-RU" sz="2000" b="1" dirty="0"/>
              <a:t>месяцев 2023 г. по отношению к соответствующему периоду 2022 года составил 110,8</a:t>
            </a:r>
            <a:r>
              <a:rPr lang="ru-RU" sz="2000" b="1" dirty="0" smtClean="0"/>
              <a:t>%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278007672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2004" y="3480559"/>
            <a:ext cx="4499992" cy="3347171"/>
          </a:xfrm>
          <a:prstGeom prst="rect">
            <a:avLst/>
          </a:prstGeom>
        </p:spPr>
      </p:pic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F19B4-29E6-49A8-B53C-B798EE16895C}" type="slidenum">
              <a:rPr lang="en-US" altLang="ru-RU" sz="1800" b="1" smtClean="0"/>
              <a:pPr/>
              <a:t>11</a:t>
            </a:fld>
            <a:endParaRPr lang="en-US" altLang="ru-RU" sz="1800" b="1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0" y="72474"/>
            <a:ext cx="9144000" cy="1124278"/>
          </a:xfrm>
          <a:prstGeom prst="rect">
            <a:avLst/>
          </a:prstGeom>
          <a:noFill/>
          <a:ln>
            <a:noFill/>
          </a:ln>
          <a:effectLst>
            <a:outerShdw dist="45791" dir="3378596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sz="3200" dirty="0"/>
              <a:t>Рост реальной заработной платы и иных доходов населения – основа благосостояния белорусских граждан 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62480" y="1458199"/>
            <a:ext cx="8874016" cy="564232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В мае и сентябре текущего года были произведены перерасчеты трудовых </a:t>
            </a:r>
            <a:r>
              <a:rPr lang="ru-RU" sz="2000" b="1" dirty="0" smtClean="0"/>
              <a:t>пенсий</a:t>
            </a:r>
            <a:endParaRPr lang="ru-RU" sz="2000" b="1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79511" y="2276872"/>
            <a:ext cx="8964489" cy="2304256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средний размер пенсии по возрасту (неработающего пенсионера) составил 692,3 рубля или 118% к аналогичному периоду 2022 года, в сентябре – 736,6 рубля. Ее реальный размер в январе–июле 2023 г. по отношению к аналогичному периоду прошлого года составил 112,8%, в июле – 117,3%.</a:t>
            </a:r>
          </a:p>
        </p:txBody>
      </p:sp>
    </p:spTree>
    <p:extLst>
      <p:ext uri="{BB962C8B-B14F-4D97-AF65-F5344CB8AC3E}">
        <p14:creationId xmlns:p14="http://schemas.microsoft.com/office/powerpoint/2010/main" val="147613516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F19B4-29E6-49A8-B53C-B798EE16895C}" type="slidenum">
              <a:rPr lang="en-US" altLang="ru-RU" sz="1800" b="1" smtClean="0"/>
              <a:pPr/>
              <a:t>12</a:t>
            </a:fld>
            <a:endParaRPr lang="en-US" altLang="ru-RU" sz="1800" b="1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0" y="72474"/>
            <a:ext cx="9144000" cy="1124278"/>
          </a:xfrm>
          <a:prstGeom prst="rect">
            <a:avLst/>
          </a:prstGeom>
          <a:noFill/>
          <a:ln>
            <a:noFill/>
          </a:ln>
          <a:effectLst>
            <a:outerShdw dist="45791" dir="3378596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sz="3200" dirty="0"/>
              <a:t>Рост реальной заработной платы и иных доходов населения – основа благосостояния белорусских граждан 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62480" y="1458198"/>
            <a:ext cx="8874016" cy="1394737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За январь–июль 2023 г. по отношению к соответствующему периоду 2022 года реальный размер социальных выплат, установленных от бюджета прожиточного минимума в среднем на душу населения, составил 108,1%, в июле 2023 г. – 110,2%.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62480" y="3114381"/>
            <a:ext cx="8874016" cy="564232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государственная адресная социальная помощь (ГАСП)</a:t>
            </a:r>
            <a:endParaRPr lang="ru-RU" sz="2000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62480" y="4596683"/>
            <a:ext cx="4265504" cy="2124791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В 2022 году получателями </a:t>
            </a:r>
            <a:r>
              <a:rPr lang="ru-RU" sz="2000" b="1" dirty="0" smtClean="0"/>
              <a:t>стали </a:t>
            </a:r>
            <a:r>
              <a:rPr lang="ru-RU" sz="2000" b="1" dirty="0"/>
              <a:t>273,4 тыс. чел. на сумму 133,5 млн рублей. </a:t>
            </a:r>
            <a:endParaRPr lang="ru-RU" sz="2000" b="1" dirty="0" smtClean="0"/>
          </a:p>
          <a:p>
            <a:pPr algn="ctr"/>
            <a:r>
              <a:rPr lang="ru-RU" sz="2000" b="1" dirty="0" smtClean="0"/>
              <a:t>За </a:t>
            </a:r>
            <a:r>
              <a:rPr lang="ru-RU" sz="2000" b="1" dirty="0"/>
              <a:t>первое полугодие 2023 г. получателями </a:t>
            </a:r>
            <a:r>
              <a:rPr lang="ru-RU" sz="2000" b="1" dirty="0" smtClean="0"/>
              <a:t>стали </a:t>
            </a:r>
            <a:r>
              <a:rPr lang="ru-RU" sz="2000" b="1" dirty="0"/>
              <a:t>142,3 тыс. чел. на сумму 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>72,5 </a:t>
            </a:r>
            <a:r>
              <a:rPr lang="ru-RU" sz="2000" b="1" dirty="0"/>
              <a:t>млн рублей.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62480" y="3835923"/>
            <a:ext cx="4265504" cy="564232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ПО СТРАНЕ</a:t>
            </a:r>
            <a:endParaRPr lang="ru-RU" sz="2000" b="1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788023" y="3835923"/>
            <a:ext cx="4248473" cy="564232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ВИТЕБСКАЯ ОБЛАСТЬ</a:t>
            </a:r>
            <a:endParaRPr lang="ru-RU" sz="2000" b="1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751738" y="4596683"/>
            <a:ext cx="4265504" cy="2124791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в 2022 году получателями </a:t>
            </a:r>
            <a:r>
              <a:rPr lang="ru-RU" sz="2000" b="1" dirty="0" smtClean="0"/>
              <a:t>стали </a:t>
            </a:r>
            <a:r>
              <a:rPr lang="ru-RU" sz="2000" b="1" dirty="0"/>
              <a:t>32,5 тыс. чел. на сумму 15,9 млн. рублей. </a:t>
            </a:r>
            <a:endParaRPr lang="ru-RU" sz="2000" b="1" dirty="0" smtClean="0"/>
          </a:p>
          <a:p>
            <a:pPr algn="ctr"/>
            <a:r>
              <a:rPr lang="ru-RU" sz="2000" b="1" dirty="0" smtClean="0"/>
              <a:t>За </a:t>
            </a:r>
            <a:r>
              <a:rPr lang="ru-RU" sz="2000" b="1" dirty="0"/>
              <a:t>первое полугодие 2023 г. получателями ГАСП стали 16,6 тыс. чел. на сумму 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>8,8 </a:t>
            </a:r>
            <a:r>
              <a:rPr lang="ru-RU" sz="2000" b="1" dirty="0"/>
              <a:t>млн. рублей.</a:t>
            </a:r>
          </a:p>
        </p:txBody>
      </p:sp>
    </p:spTree>
    <p:extLst>
      <p:ext uri="{BB962C8B-B14F-4D97-AF65-F5344CB8AC3E}">
        <p14:creationId xmlns:p14="http://schemas.microsoft.com/office/powerpoint/2010/main" val="66790232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F19B4-29E6-49A8-B53C-B798EE16895C}" type="slidenum">
              <a:rPr lang="en-US" altLang="ru-RU" sz="1800" b="1" smtClean="0"/>
              <a:pPr/>
              <a:t>13</a:t>
            </a:fld>
            <a:endParaRPr lang="en-US" altLang="ru-RU" sz="1800" b="1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0" y="72474"/>
            <a:ext cx="9144000" cy="1124278"/>
          </a:xfrm>
          <a:prstGeom prst="rect">
            <a:avLst/>
          </a:prstGeom>
          <a:noFill/>
          <a:ln>
            <a:noFill/>
          </a:ln>
          <a:effectLst>
            <a:outerShdw dist="45791" dir="3378596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sz="3200" dirty="0"/>
              <a:t>Рост реальной заработной платы и иных доходов населения – основа благосостояния белорусских граждан 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34992" y="1484784"/>
            <a:ext cx="8874016" cy="564232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Бесспорный приоритет социальной политики – забота о ветеранах Великой Отечественной войны.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4992" y="2276872"/>
            <a:ext cx="4265504" cy="564232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ПО СТРАНЕ</a:t>
            </a:r>
            <a:endParaRPr lang="ru-RU" sz="2000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760535" y="2276872"/>
            <a:ext cx="4248473" cy="564232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ВИТЕБСКАЯ ОБЛАСТЬ</a:t>
            </a:r>
            <a:endParaRPr lang="ru-RU" sz="2000" b="1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32206" y="3068960"/>
            <a:ext cx="4265504" cy="1712637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на 1 июля 2023 г. </a:t>
            </a:r>
            <a:r>
              <a:rPr lang="ru-RU" sz="2000" b="1" dirty="0" smtClean="0"/>
              <a:t>проживало </a:t>
            </a:r>
            <a:r>
              <a:rPr lang="ru-RU" sz="2000" b="1" dirty="0"/>
              <a:t>1,4 тыс. ветеранов Великой Отечественной войны, 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>7,3 </a:t>
            </a:r>
            <a:r>
              <a:rPr lang="ru-RU" sz="2000" b="1" dirty="0"/>
              <a:t>тыс. бывших узников фашизма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760535" y="3068960"/>
            <a:ext cx="4265504" cy="1712637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на 1 июля 2023 г. проживало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>145 </a:t>
            </a:r>
            <a:r>
              <a:rPr lang="ru-RU" sz="2000" b="1" dirty="0"/>
              <a:t>ветеранов Великой Отечественной войны, 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>1,8 </a:t>
            </a:r>
            <a:r>
              <a:rPr lang="ru-RU" sz="2000" b="1" dirty="0"/>
              <a:t>тыс. бывших узников фашизма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570" b="11151"/>
          <a:stretch/>
        </p:blipFill>
        <p:spPr>
          <a:xfrm>
            <a:off x="3535007" y="4657938"/>
            <a:ext cx="2088232" cy="2188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18112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F19B4-29E6-49A8-B53C-B798EE16895C}" type="slidenum">
              <a:rPr lang="en-US" altLang="ru-RU" sz="1800" b="1" smtClean="0"/>
              <a:pPr/>
              <a:t>14</a:t>
            </a:fld>
            <a:endParaRPr lang="en-US" altLang="ru-RU" sz="1800" b="1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0" y="72474"/>
            <a:ext cx="9144000" cy="1124278"/>
          </a:xfrm>
          <a:prstGeom prst="rect">
            <a:avLst/>
          </a:prstGeom>
          <a:noFill/>
          <a:ln>
            <a:noFill/>
          </a:ln>
          <a:effectLst>
            <a:outerShdw dist="45791" dir="3378596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sz="3200" dirty="0"/>
              <a:t>Рост реальной заработной платы и иных доходов населения – основа благосостояния белорусских граждан 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34992" y="1484784"/>
            <a:ext cx="8874016" cy="432048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система социального обслуживания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34992" y="2060848"/>
            <a:ext cx="4265504" cy="36004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ПО СТРАНЕ</a:t>
            </a:r>
            <a:endParaRPr lang="ru-RU" sz="2000" b="1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760535" y="2060848"/>
            <a:ext cx="4248473" cy="36004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ВИТЕБСКАЯ ОБЛАСТЬ</a:t>
            </a:r>
            <a:endParaRPr lang="ru-RU" sz="2000" b="1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57803" y="2551548"/>
            <a:ext cx="4265504" cy="1502187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146 территориальных центров социального обслуживания населения и 91 дом-интернат для престарелых и инвалидов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752019" y="2551548"/>
            <a:ext cx="4265504" cy="152400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25 </a:t>
            </a:r>
            <a:r>
              <a:rPr lang="ru-RU" sz="2000" b="1" dirty="0"/>
              <a:t>территориальных центров социального обслуживания населения и </a:t>
            </a:r>
            <a:r>
              <a:rPr lang="ru-RU" sz="2000" b="1" dirty="0" smtClean="0"/>
              <a:t>14 домов-интернатов </a:t>
            </a:r>
            <a:r>
              <a:rPr lang="ru-RU" sz="2000" b="1" dirty="0"/>
              <a:t>для престарелых и инвалидов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0" y="4095441"/>
            <a:ext cx="4499992" cy="2645927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В первом полугодии 2023 г. </a:t>
            </a:r>
            <a:r>
              <a:rPr lang="ru-RU" b="1" dirty="0" smtClean="0"/>
              <a:t>охвачено </a:t>
            </a:r>
            <a:r>
              <a:rPr lang="ru-RU" b="1" dirty="0" err="1" smtClean="0"/>
              <a:t>соц.обслуживанием</a:t>
            </a:r>
            <a:r>
              <a:rPr lang="ru-RU" b="1" dirty="0" smtClean="0"/>
              <a:t> </a:t>
            </a:r>
            <a:br>
              <a:rPr lang="ru-RU" b="1" dirty="0" smtClean="0"/>
            </a:br>
            <a:r>
              <a:rPr lang="ru-RU" sz="2400" b="1" dirty="0" smtClean="0"/>
              <a:t>161,4</a:t>
            </a:r>
            <a:r>
              <a:rPr lang="ru-RU" b="1" dirty="0" smtClean="0"/>
              <a:t> </a:t>
            </a:r>
            <a:r>
              <a:rPr lang="ru-RU" b="1" dirty="0"/>
              <a:t>тыс. чел.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(</a:t>
            </a:r>
            <a:r>
              <a:rPr lang="ru-RU" b="1" dirty="0"/>
              <a:t>10% от численности инвалидов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I </a:t>
            </a:r>
            <a:r>
              <a:rPr lang="ru-RU" b="1" dirty="0"/>
              <a:t>и II группы и неработающих пожилых граждан</a:t>
            </a:r>
            <a:r>
              <a:rPr lang="ru-RU" b="1" dirty="0" smtClean="0"/>
              <a:t>).</a:t>
            </a:r>
          </a:p>
          <a:p>
            <a:pPr algn="ctr"/>
            <a:r>
              <a:rPr lang="ru-RU" b="1" dirty="0"/>
              <a:t>Ежегодно, начиная с 2020 года, </a:t>
            </a:r>
            <a:r>
              <a:rPr lang="ru-RU" b="1" dirty="0" smtClean="0"/>
              <a:t>количество </a:t>
            </a:r>
            <a:r>
              <a:rPr lang="ru-RU" b="1" dirty="0"/>
              <a:t>получателей </a:t>
            </a:r>
            <a:r>
              <a:rPr lang="ru-RU" b="1" dirty="0" err="1" smtClean="0"/>
              <a:t>соц.услуг</a:t>
            </a:r>
            <a:r>
              <a:rPr lang="ru-RU" b="1" dirty="0" smtClean="0"/>
              <a:t> </a:t>
            </a:r>
            <a:r>
              <a:rPr lang="ru-RU" b="1" dirty="0"/>
              <a:t>увеличивается в среднем на </a:t>
            </a:r>
            <a:r>
              <a:rPr lang="ru-RU" sz="2400" b="1" dirty="0"/>
              <a:t>4%</a:t>
            </a:r>
            <a:endParaRPr lang="ru-RU" b="1" dirty="0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4571999" y="4107380"/>
            <a:ext cx="4567323" cy="2645927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В первом полугодии 2023 г. </a:t>
            </a:r>
            <a:r>
              <a:rPr lang="ru-RU" b="1" dirty="0" smtClean="0"/>
              <a:t>охвачено </a:t>
            </a:r>
            <a:r>
              <a:rPr lang="ru-RU" b="1" dirty="0" err="1" smtClean="0"/>
              <a:t>соц.обслуживанием</a:t>
            </a:r>
            <a:r>
              <a:rPr lang="ru-RU" b="1" dirty="0" smtClean="0"/>
              <a:t> </a:t>
            </a:r>
            <a:r>
              <a:rPr lang="ru-RU" b="1" dirty="0"/>
              <a:t/>
            </a:r>
            <a:br>
              <a:rPr lang="ru-RU" b="1" dirty="0"/>
            </a:br>
            <a:r>
              <a:rPr lang="ru-RU" sz="2400" b="1" dirty="0"/>
              <a:t>29</a:t>
            </a:r>
            <a:r>
              <a:rPr lang="ru-RU" b="1" dirty="0"/>
              <a:t> тыс. чел.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(</a:t>
            </a:r>
            <a:r>
              <a:rPr lang="ru-RU" b="1" dirty="0"/>
              <a:t>10% от численности инвалидов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I </a:t>
            </a:r>
            <a:r>
              <a:rPr lang="ru-RU" b="1" dirty="0"/>
              <a:t>и II группы и неработающих пожилых граждан</a:t>
            </a:r>
            <a:r>
              <a:rPr lang="ru-RU" b="1" dirty="0" smtClean="0"/>
              <a:t>).</a:t>
            </a:r>
          </a:p>
          <a:p>
            <a:pPr algn="ctr"/>
            <a:r>
              <a:rPr lang="ru-RU" b="1" dirty="0"/>
              <a:t>Ежегодно, начиная с 2020 года, </a:t>
            </a:r>
            <a:r>
              <a:rPr lang="ru-RU" b="1" dirty="0" smtClean="0"/>
              <a:t>количество </a:t>
            </a:r>
            <a:r>
              <a:rPr lang="ru-RU" b="1" dirty="0"/>
              <a:t>получателей </a:t>
            </a:r>
            <a:r>
              <a:rPr lang="ru-RU" b="1" dirty="0" err="1" smtClean="0"/>
              <a:t>соц.услуг</a:t>
            </a:r>
            <a:r>
              <a:rPr lang="ru-RU" b="1" dirty="0" smtClean="0"/>
              <a:t> </a:t>
            </a:r>
            <a:r>
              <a:rPr lang="ru-RU" b="1" dirty="0"/>
              <a:t>увеличивается в среднем на </a:t>
            </a:r>
            <a:r>
              <a:rPr lang="ru-RU" sz="2400" b="1" dirty="0"/>
              <a:t>6%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4220223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F19B4-29E6-49A8-B53C-B798EE16895C}" type="slidenum">
              <a:rPr lang="en-US" altLang="ru-RU" sz="1800" b="1" smtClean="0"/>
              <a:pPr/>
              <a:t>15</a:t>
            </a:fld>
            <a:endParaRPr lang="en-US" altLang="ru-RU" sz="1800" b="1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0" y="72474"/>
            <a:ext cx="9144000" cy="1124278"/>
          </a:xfrm>
          <a:prstGeom prst="rect">
            <a:avLst/>
          </a:prstGeom>
          <a:noFill/>
          <a:ln>
            <a:noFill/>
          </a:ln>
          <a:effectLst>
            <a:outerShdw dist="45791" dir="3378596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sz="3200" dirty="0"/>
              <a:t>Рост реальной заработной платы и иных доходов населения – основа благосостояния белорусских граждан 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34992" y="1412776"/>
            <a:ext cx="8874016" cy="648072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Одно из ключевых направлений социальной политики 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>Беларуси </a:t>
            </a:r>
            <a:r>
              <a:rPr lang="ru-RU" sz="2000" b="1" dirty="0"/>
              <a:t>– забота об инвалидах.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134992" y="2246377"/>
            <a:ext cx="8874016" cy="894592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Инвалиды составляют 6% от общей численности населения (более 0,5 млн чел.), из них почти 38 тыс. – дети-инвалиды. 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134992" y="3326497"/>
            <a:ext cx="8874016" cy="1206285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С 6 января 2023 г. вступил в силу Закон 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>«</a:t>
            </a:r>
            <a:r>
              <a:rPr lang="ru-RU" sz="2000" b="1" dirty="0"/>
              <a:t>О правах инвалидов и их социальной интеграции</a:t>
            </a:r>
            <a:r>
              <a:rPr lang="ru-RU" sz="2000" b="1" dirty="0" smtClean="0"/>
              <a:t>»</a:t>
            </a:r>
          </a:p>
          <a:p>
            <a:pPr algn="ctr"/>
            <a:r>
              <a:rPr lang="ru-RU" sz="2000" b="1" u="sng" dirty="0"/>
              <a:t>Значительные изменения коснулись вопроса обеспечения граждан техническими средствами социальной реабилитации</a:t>
            </a:r>
            <a:r>
              <a:rPr lang="ru-RU" sz="2000" b="1" dirty="0"/>
              <a:t>. 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134992" y="4653136"/>
            <a:ext cx="4265504" cy="36004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ПО СТРАНЕ</a:t>
            </a:r>
            <a:endParaRPr lang="ru-RU" sz="2000" b="1" dirty="0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4760535" y="4653136"/>
            <a:ext cx="4248473" cy="36004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ВИТЕБСКАЯ ОБЛАСТЬ</a:t>
            </a:r>
            <a:endParaRPr lang="ru-RU" sz="2000" b="1" dirty="0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114731" y="5133530"/>
            <a:ext cx="4265504" cy="1502187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техническими средствами социальной </a:t>
            </a:r>
            <a:r>
              <a:rPr lang="ru-RU" sz="2000" b="1" dirty="0" smtClean="0"/>
              <a:t>реабилитации обеспечиваются 220 </a:t>
            </a:r>
            <a:r>
              <a:rPr lang="ru-RU" sz="2000" b="1" dirty="0"/>
              <a:t>тыс. граждан с инвалидностью</a:t>
            </a: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4730262" y="5133529"/>
            <a:ext cx="4265504" cy="1502187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техническими средствами социальной </a:t>
            </a:r>
            <a:r>
              <a:rPr lang="ru-RU" sz="2000" b="1" dirty="0" smtClean="0"/>
              <a:t>реабилитации обеспечиваются 5 </a:t>
            </a:r>
            <a:r>
              <a:rPr lang="ru-RU" sz="2000" b="1" dirty="0"/>
              <a:t>тыс. граждан с инвалидностью</a:t>
            </a:r>
          </a:p>
        </p:txBody>
      </p:sp>
    </p:spTree>
    <p:extLst>
      <p:ext uri="{BB962C8B-B14F-4D97-AF65-F5344CB8AC3E}">
        <p14:creationId xmlns:p14="http://schemas.microsoft.com/office/powerpoint/2010/main" val="305923096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F19B4-29E6-49A8-B53C-B798EE16895C}" type="slidenum">
              <a:rPr lang="en-US" altLang="ru-RU" sz="1800" b="1" smtClean="0"/>
              <a:pPr/>
              <a:t>16</a:t>
            </a:fld>
            <a:endParaRPr lang="en-US" altLang="ru-RU" sz="1800" b="1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35496" y="0"/>
            <a:ext cx="9144000" cy="1124278"/>
          </a:xfrm>
          <a:prstGeom prst="rect">
            <a:avLst/>
          </a:prstGeom>
          <a:noFill/>
          <a:ln>
            <a:noFill/>
          </a:ln>
          <a:effectLst>
            <a:outerShdw dist="45791" dir="3378596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sz="3200" dirty="0"/>
              <a:t>Обеспечение эффективной занятости – залог достойного уровня жизни граждан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79512" y="1196752"/>
            <a:ext cx="4265504" cy="36004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ПО СТРАНЕ</a:t>
            </a:r>
            <a:endParaRPr lang="ru-RU" sz="2000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805055" y="1196752"/>
            <a:ext cx="4248473" cy="36004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ВИТЕБСКАЯ ОБЛАСТЬ</a:t>
            </a:r>
            <a:endParaRPr lang="ru-RU" sz="2000" b="1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64259" y="1772816"/>
            <a:ext cx="4265504" cy="1008112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в экономике </a:t>
            </a:r>
            <a:r>
              <a:rPr lang="ru-RU" sz="2000" b="1" dirty="0" smtClean="0"/>
              <a:t>в </a:t>
            </a:r>
            <a:r>
              <a:rPr lang="ru-RU" sz="2000" b="1" dirty="0"/>
              <a:t>июне 2023 г. было занято 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>4,148 </a:t>
            </a:r>
            <a:r>
              <a:rPr lang="ru-RU" sz="2000" b="1" dirty="0"/>
              <a:t>млн чел.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789802" y="1772816"/>
            <a:ext cx="4248473" cy="1008112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в экономике в июне 2023 г. было занято </a:t>
            </a:r>
            <a:br>
              <a:rPr lang="ru-RU" sz="2000" b="1" dirty="0"/>
            </a:br>
            <a:r>
              <a:rPr lang="ru-RU" sz="2000" b="1" dirty="0"/>
              <a:t>459,7 тыс. человек </a:t>
            </a:r>
            <a:r>
              <a:rPr lang="ru-RU" sz="2000" b="1" dirty="0" smtClean="0"/>
              <a:t> (11,1%)</a:t>
            </a:r>
            <a:endParaRPr lang="ru-RU" sz="2000" b="1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79512" y="2924944"/>
            <a:ext cx="8874016" cy="648072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рынок труда в стране стабилен и управляем, снижен уровень безработицы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77053" y="3734762"/>
            <a:ext cx="4265504" cy="1494438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Уровень безработицы населения в трудоспособном возрасте снижен с 3,7% </a:t>
            </a:r>
            <a:r>
              <a:rPr lang="ru-RU" b="1" dirty="0" smtClean="0"/>
              <a:t>в </a:t>
            </a:r>
            <a:r>
              <a:rPr lang="ru-RU" b="1" dirty="0"/>
              <a:t>первом полугодии 2022 г. </a:t>
            </a:r>
            <a:r>
              <a:rPr lang="ru-RU" b="1" dirty="0" smtClean="0"/>
              <a:t>до </a:t>
            </a:r>
            <a:r>
              <a:rPr lang="ru-RU" b="1" dirty="0"/>
              <a:t>3,4% в первом полугодии 2023 г.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808058" y="3735579"/>
            <a:ext cx="4265504" cy="1493621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Уровень безработицы населения в трудоспособном возрасте </a:t>
            </a:r>
            <a:r>
              <a:rPr lang="ru-RU" b="1" dirty="0" smtClean="0"/>
              <a:t>в 2023 </a:t>
            </a:r>
            <a:r>
              <a:rPr lang="ru-RU" b="1" dirty="0"/>
              <a:t>году составляет 3,9%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387" y="5347903"/>
            <a:ext cx="1512168" cy="90730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57" r="4215" b="26052"/>
          <a:stretch/>
        </p:blipFill>
        <p:spPr>
          <a:xfrm>
            <a:off x="2894552" y="5329547"/>
            <a:ext cx="1511506" cy="90730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165" r="1555" b="18164"/>
          <a:stretch/>
        </p:blipFill>
        <p:spPr>
          <a:xfrm>
            <a:off x="4805055" y="5347903"/>
            <a:ext cx="1511506" cy="90730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00" r="927" b="18500"/>
          <a:stretch/>
        </p:blipFill>
        <p:spPr>
          <a:xfrm>
            <a:off x="6865971" y="5333474"/>
            <a:ext cx="1508057" cy="936157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869481" y="6404436"/>
            <a:ext cx="17399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/>
              <a:t>Кыргызстан 4,9%</a:t>
            </a:r>
            <a:endParaRPr lang="ru-RU" sz="14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2894552" y="6399796"/>
            <a:ext cx="17399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/>
              <a:t>Казахстан 4,8%</a:t>
            </a:r>
            <a:endParaRPr lang="ru-RU" sz="14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4805055" y="6399795"/>
            <a:ext cx="17399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/>
              <a:t>Армения 13,7%</a:t>
            </a:r>
            <a:endParaRPr lang="ru-RU" sz="14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6830126" y="6381328"/>
            <a:ext cx="17399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/>
              <a:t>Россия 3,5%</a:t>
            </a:r>
            <a:endParaRPr lang="ru-RU" sz="1400" b="1" dirty="0"/>
          </a:p>
        </p:txBody>
      </p:sp>
    </p:spTree>
    <p:extLst>
      <p:ext uri="{BB962C8B-B14F-4D97-AF65-F5344CB8AC3E}">
        <p14:creationId xmlns:p14="http://schemas.microsoft.com/office/powerpoint/2010/main" val="20341477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F19B4-29E6-49A8-B53C-B798EE16895C}" type="slidenum">
              <a:rPr lang="en-US" altLang="ru-RU" sz="1800" b="1" smtClean="0"/>
              <a:pPr/>
              <a:t>17</a:t>
            </a:fld>
            <a:endParaRPr lang="en-US" altLang="ru-RU" sz="1800" b="1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35496" y="0"/>
            <a:ext cx="9144000" cy="1124278"/>
          </a:xfrm>
          <a:prstGeom prst="rect">
            <a:avLst/>
          </a:prstGeom>
          <a:noFill/>
          <a:ln>
            <a:noFill/>
          </a:ln>
          <a:effectLst>
            <a:outerShdw dist="45791" dir="3378596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sz="3200" dirty="0"/>
              <a:t>Обеспечение эффективной занятости – залог достойного уровня жизни граждан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170488" y="1124278"/>
            <a:ext cx="8874016" cy="648072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Государственная программа </a:t>
            </a:r>
            <a:endParaRPr lang="ru-RU" sz="2000" b="1" dirty="0" smtClean="0"/>
          </a:p>
          <a:p>
            <a:pPr algn="ctr"/>
            <a:r>
              <a:rPr lang="ru-RU" sz="2000" b="1" dirty="0" smtClean="0"/>
              <a:t>«</a:t>
            </a:r>
            <a:r>
              <a:rPr lang="ru-RU" sz="2000" b="1" dirty="0"/>
              <a:t>Рынок труда и содействие занятости» на 2021–2025 годы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183173" y="1915446"/>
            <a:ext cx="4265504" cy="36004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ПО СТРАНЕ</a:t>
            </a:r>
            <a:endParaRPr lang="ru-RU" sz="2000" b="1" dirty="0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4808716" y="1915446"/>
            <a:ext cx="4248473" cy="36004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ВИТЕБСКАЯ ОБЛАСТЬ</a:t>
            </a:r>
            <a:endParaRPr lang="ru-RU" sz="2000" b="1" dirty="0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195522" y="2492896"/>
            <a:ext cx="4265504" cy="4104456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В январе–июле 2023 г. в службу занятости за содействием в трудоустройстве обратилось 94,9 тыс. чел., из них зарегистрированы безработными 27,7 тыс. чел. В трудоустройстве нуждалось </a:t>
            </a:r>
          </a:p>
          <a:p>
            <a:pPr algn="ctr"/>
            <a:r>
              <a:rPr lang="ru-RU" sz="2000" b="1" dirty="0"/>
              <a:t>102,8 тыс. чел., из них 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>32,3 </a:t>
            </a:r>
            <a:r>
              <a:rPr lang="ru-RU" sz="2000" b="1" dirty="0"/>
              <a:t>тыс. безработных. Трудоустроено – </a:t>
            </a:r>
          </a:p>
          <a:p>
            <a:pPr algn="ctr"/>
            <a:r>
              <a:rPr lang="ru-RU" sz="2000" b="1" dirty="0"/>
              <a:t>79,3 тыс. чел.</a:t>
            </a: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4808716" y="2492896"/>
            <a:ext cx="4265504" cy="4104456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В январе–июле 2023 г. в службу занятости за содействием в трудоустройстве обратилось 16,1  тыс. чел., из них зарегистрированы безработными 5,4  тыс. чел. В трудоустройстве нуждалось </a:t>
            </a:r>
          </a:p>
          <a:p>
            <a:pPr algn="ctr"/>
            <a:r>
              <a:rPr lang="ru-RU" sz="2000" b="1" dirty="0"/>
              <a:t>17,5 </a:t>
            </a:r>
            <a:r>
              <a:rPr lang="ru-RU" sz="2000" b="1" dirty="0" smtClean="0"/>
              <a:t>тыс</a:t>
            </a:r>
            <a:r>
              <a:rPr lang="ru-RU" sz="2000" b="1" dirty="0"/>
              <a:t>. чел., из них 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>6,2  </a:t>
            </a:r>
            <a:r>
              <a:rPr lang="ru-RU" sz="2000" b="1" dirty="0"/>
              <a:t>тыс. безработных. </a:t>
            </a:r>
            <a:r>
              <a:rPr lang="ru-RU" sz="2000" b="1" dirty="0" smtClean="0"/>
              <a:t>Уровень трудоустройства </a:t>
            </a:r>
            <a:r>
              <a:rPr lang="ru-RU" sz="2000" b="1" dirty="0"/>
              <a:t>– </a:t>
            </a:r>
          </a:p>
          <a:p>
            <a:pPr algn="ctr"/>
            <a:r>
              <a:rPr lang="ru-RU" sz="2000" b="1" dirty="0"/>
              <a:t>77,2 % </a:t>
            </a:r>
          </a:p>
        </p:txBody>
      </p:sp>
    </p:spTree>
    <p:extLst>
      <p:ext uri="{BB962C8B-B14F-4D97-AF65-F5344CB8AC3E}">
        <p14:creationId xmlns:p14="http://schemas.microsoft.com/office/powerpoint/2010/main" val="5770780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F19B4-29E6-49A8-B53C-B798EE16895C}" type="slidenum">
              <a:rPr lang="en-US" altLang="ru-RU" sz="1800" b="1" smtClean="0"/>
              <a:pPr/>
              <a:t>18</a:t>
            </a:fld>
            <a:endParaRPr lang="en-US" altLang="ru-RU" sz="1800" b="1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35496" y="0"/>
            <a:ext cx="9144000" cy="1124278"/>
          </a:xfrm>
          <a:prstGeom prst="rect">
            <a:avLst/>
          </a:prstGeom>
          <a:noFill/>
          <a:ln>
            <a:noFill/>
          </a:ln>
          <a:effectLst>
            <a:outerShdw dist="45791" dir="3378596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sz="3200" dirty="0"/>
              <a:t>Обеспечение эффективной занятости – залог достойного уровня жизни граждан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70488" y="1124278"/>
            <a:ext cx="8874016" cy="864562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На рынке труда страны наблюдаются положительные тенденции, которые характеризуются устойчивым ростом спроса на рабочую силу.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70488" y="2132856"/>
            <a:ext cx="4265504" cy="36004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ПО СТРАНЕ</a:t>
            </a:r>
            <a:endParaRPr lang="ru-RU" sz="2000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796031" y="2132856"/>
            <a:ext cx="4248473" cy="36004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ВИТЕБСКАЯ ОБЛАСТЬ</a:t>
            </a:r>
            <a:endParaRPr lang="ru-RU" sz="2000" b="1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70488" y="2708920"/>
            <a:ext cx="4265504" cy="1872208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на 1 августа 2023 </a:t>
            </a:r>
            <a:r>
              <a:rPr lang="ru-RU" sz="2000" b="1" dirty="0" smtClean="0"/>
              <a:t>г.</a:t>
            </a:r>
            <a:r>
              <a:rPr lang="be-BY" sz="2000" b="1" dirty="0"/>
              <a:t> </a:t>
            </a:r>
            <a:r>
              <a:rPr lang="be-BY" sz="2000" b="1" dirty="0" smtClean="0"/>
              <a:t>количество </a:t>
            </a:r>
            <a:r>
              <a:rPr lang="be-BY" sz="2000" b="1" dirty="0"/>
              <a:t>вакансий составило </a:t>
            </a:r>
            <a:r>
              <a:rPr lang="be-BY" sz="2000" b="1" dirty="0" smtClean="0"/>
              <a:t>127,1 </a:t>
            </a:r>
            <a:r>
              <a:rPr lang="ru-RU" sz="2000" b="1" dirty="0"/>
              <a:t>тыс. (по сравнению с 1 января 2023 г. выросло на 31,8 тыс. или на 33,4%)</a:t>
            </a:r>
            <a:r>
              <a:rPr lang="be-BY" sz="2000" b="1" dirty="0" smtClean="0"/>
              <a:t> </a:t>
            </a:r>
            <a:endParaRPr lang="ru-RU" sz="2000" b="1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796031" y="2708920"/>
            <a:ext cx="4265504" cy="1872208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на 1 августа 2023 </a:t>
            </a:r>
            <a:r>
              <a:rPr lang="ru-RU" sz="2000" b="1" dirty="0" smtClean="0"/>
              <a:t>г.</a:t>
            </a:r>
            <a:r>
              <a:rPr lang="be-BY" sz="2000" b="1" dirty="0"/>
              <a:t> </a:t>
            </a:r>
            <a:r>
              <a:rPr lang="be-BY" sz="2000" b="1" dirty="0" smtClean="0"/>
              <a:t>количество </a:t>
            </a:r>
            <a:r>
              <a:rPr lang="be-BY" sz="2000" b="1" dirty="0"/>
              <a:t>вакансий составило </a:t>
            </a:r>
            <a:r>
              <a:rPr lang="be-BY" sz="2000" b="1" dirty="0" smtClean="0"/>
              <a:t>14,9 </a:t>
            </a:r>
            <a:r>
              <a:rPr lang="ru-RU" sz="2000" b="1" dirty="0"/>
              <a:t>тыс. (по сравнению с 1 января 2023 г. выросло на 4 тыс. 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>или </a:t>
            </a:r>
            <a:r>
              <a:rPr lang="ru-RU" sz="2000" b="1" dirty="0"/>
              <a:t>на 36,9</a:t>
            </a:r>
            <a:r>
              <a:rPr lang="ru-RU" sz="2000" b="1" dirty="0" smtClean="0"/>
              <a:t>%)</a:t>
            </a:r>
            <a:endParaRPr lang="ru-RU" sz="2000" b="1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70488" y="4725144"/>
            <a:ext cx="8874016" cy="432048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Общереспубликанский банк вакансий </a:t>
            </a:r>
            <a:r>
              <a:rPr lang="ru-RU" sz="2000" b="1" dirty="0" smtClean="0"/>
              <a:t> </a:t>
            </a:r>
            <a:r>
              <a:rPr lang="en-US" sz="2000" b="1" dirty="0"/>
              <a:t>https://gsz.gov.by/</a:t>
            </a:r>
            <a:r>
              <a:rPr lang="ru-RU" sz="2000" b="1" dirty="0" smtClean="0"/>
              <a:t> </a:t>
            </a:r>
            <a:endParaRPr lang="ru-RU" sz="2000" b="1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70488" y="5519117"/>
            <a:ext cx="8874016" cy="108012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Наибольшим спросом пользуются специалисты рабочих профессий – порядка 65% от общего числа вакансий 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>(</a:t>
            </a:r>
            <a:r>
              <a:rPr lang="ru-RU" sz="2000" b="1" dirty="0"/>
              <a:t>82,1 тыс. заявленных вакансий).</a:t>
            </a:r>
          </a:p>
        </p:txBody>
      </p:sp>
    </p:spTree>
    <p:extLst>
      <p:ext uri="{BB962C8B-B14F-4D97-AF65-F5344CB8AC3E}">
        <p14:creationId xmlns:p14="http://schemas.microsoft.com/office/powerpoint/2010/main" val="134085116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F19B4-29E6-49A8-B53C-B798EE16895C}" type="slidenum">
              <a:rPr lang="en-US" altLang="ru-RU" sz="1800" b="1" smtClean="0"/>
              <a:pPr/>
              <a:t>19</a:t>
            </a:fld>
            <a:endParaRPr lang="en-US" altLang="ru-RU" sz="1800" b="1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35496" y="0"/>
            <a:ext cx="9144000" cy="1124278"/>
          </a:xfrm>
          <a:prstGeom prst="rect">
            <a:avLst/>
          </a:prstGeom>
          <a:noFill/>
          <a:ln>
            <a:noFill/>
          </a:ln>
          <a:effectLst>
            <a:outerShdw dist="45791" dir="3378596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sz="3200" dirty="0"/>
              <a:t>Крепкая семья – залог стабильности нашего общества 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79512" y="1484784"/>
            <a:ext cx="4448486" cy="3168352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 «Культ полноценной семьи 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>с </a:t>
            </a:r>
            <a:r>
              <a:rPr lang="ru-RU" sz="2000" b="1" dirty="0"/>
              <a:t>двумя и более детьми должен быть стилем жизни белорусов. Только так мы можем быть уверены, что следующие за нами поколения будут прирастать, а значит крепко держать суверенитет 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>в </a:t>
            </a:r>
            <a:r>
              <a:rPr lang="ru-RU" sz="2000" b="1" dirty="0"/>
              <a:t>своих руках </a:t>
            </a:r>
            <a:r>
              <a:rPr lang="ru-RU" sz="2000" b="1" dirty="0" smtClean="0"/>
              <a:t>и </a:t>
            </a:r>
            <a:r>
              <a:rPr lang="ru-RU" sz="2000" b="1" dirty="0"/>
              <a:t>гарантированно жить в мире»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515280"/>
            <a:ext cx="4257618" cy="3137856"/>
          </a:xfrm>
          <a:prstGeom prst="rect">
            <a:avLst/>
          </a:prstGeom>
        </p:spPr>
      </p:pic>
      <p:sp>
        <p:nvSpPr>
          <p:cNvPr id="6" name="Скругленный прямоугольник 5"/>
          <p:cNvSpPr/>
          <p:nvPr/>
        </p:nvSpPr>
        <p:spPr>
          <a:xfrm>
            <a:off x="113864" y="5048593"/>
            <a:ext cx="8874016" cy="1202358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Следствием разрушительной западной идеологии стал отход от традиционной модели семьи в США и Европе в направлении бездетных семей, семей с родителями-одиночками и однополыми родителями.</a:t>
            </a:r>
          </a:p>
        </p:txBody>
      </p:sp>
    </p:spTree>
    <p:extLst>
      <p:ext uri="{BB962C8B-B14F-4D97-AF65-F5344CB8AC3E}">
        <p14:creationId xmlns:p14="http://schemas.microsoft.com/office/powerpoint/2010/main" val="359546659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/>
              <a:t>Принципы социальной политики государства</a:t>
            </a:r>
            <a:endParaRPr lang="ru-RU" sz="32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172106" y="1556792"/>
            <a:ext cx="2799787" cy="3384376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ОТВЕТСТВЕННОСТЬ</a:t>
            </a:r>
            <a:br>
              <a:rPr lang="ru-RU" dirty="0"/>
            </a:br>
            <a:r>
              <a:rPr lang="ru-RU" dirty="0" smtClean="0"/>
              <a:t>государство </a:t>
            </a:r>
            <a:r>
              <a:rPr lang="ru-RU" dirty="0"/>
              <a:t>последовательно выполняет обязательства перед обществом, гарантируя всестороннюю и масштабную поддержку на протяжении жизни человека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F19B4-29E6-49A8-B53C-B798EE16895C}" type="slidenum">
              <a:rPr lang="en-US" altLang="ru-RU" sz="1800" b="1" smtClean="0"/>
              <a:pPr/>
              <a:t>2</a:t>
            </a:fld>
            <a:endParaRPr lang="en-US" altLang="ru-RU" sz="1800" b="1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07504" y="1556792"/>
            <a:ext cx="2799787" cy="3384376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СПРАВЕДЛИВОСТЬ</a:t>
            </a:r>
          </a:p>
          <a:p>
            <a:pPr algn="ctr"/>
            <a:r>
              <a:rPr lang="ru-RU" dirty="0"/>
              <a:t>е</a:t>
            </a:r>
            <a:r>
              <a:rPr lang="ru-RU" dirty="0" smtClean="0"/>
              <a:t>го </a:t>
            </a:r>
            <a:r>
              <a:rPr lang="ru-RU" dirty="0"/>
              <a:t>реализация позволила обеспечить сбалансированное распределение социальных благ, равный доступ, насколько это возможно, каждого белоруса к этим благам</a:t>
            </a:r>
            <a:endParaRPr lang="ru-RU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236708" y="1556792"/>
            <a:ext cx="2799787" cy="3384376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ЗАБОТА</a:t>
            </a:r>
          </a:p>
          <a:p>
            <a:pPr algn="ctr"/>
            <a:r>
              <a:rPr lang="ru-RU" dirty="0" smtClean="0"/>
              <a:t>выражается </a:t>
            </a:r>
            <a:r>
              <a:rPr lang="ru-RU" dirty="0"/>
              <a:t>в широкой и разветвленной системе социальной помощи уязвимым категориям населения и людям, попавшим в сложную жизненную ситуацию»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8444774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F19B4-29E6-49A8-B53C-B798EE16895C}" type="slidenum">
              <a:rPr lang="en-US" altLang="ru-RU" sz="1800" b="1" smtClean="0"/>
              <a:pPr/>
              <a:t>20</a:t>
            </a:fld>
            <a:endParaRPr lang="en-US" altLang="ru-RU" sz="1800" b="1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35496" y="0"/>
            <a:ext cx="9144000" cy="1124278"/>
          </a:xfrm>
          <a:prstGeom prst="rect">
            <a:avLst/>
          </a:prstGeom>
          <a:noFill/>
          <a:ln>
            <a:noFill/>
          </a:ln>
          <a:effectLst>
            <a:outerShdw dist="45791" dir="3378596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sz="3200" dirty="0"/>
              <a:t>Крепкая семья – залог стабильности нашего общества 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995936" y="1124278"/>
            <a:ext cx="5048568" cy="1152594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В 2022 году в США насчитывалось более 1,2 млн однополых семей </a:t>
            </a:r>
            <a:br>
              <a:rPr lang="ru-RU" sz="2000" b="1" dirty="0" smtClean="0"/>
            </a:br>
            <a:r>
              <a:rPr lang="ru-RU" sz="2000" b="1" dirty="0" smtClean="0"/>
              <a:t>(в 2008 году – 540 тыс. семей подобного рода).</a:t>
            </a:r>
            <a:endParaRPr lang="ru-RU" sz="20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776" y="1304764"/>
            <a:ext cx="3482051" cy="208823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777" y="3997370"/>
            <a:ext cx="3482050" cy="2089230"/>
          </a:xfrm>
          <a:prstGeom prst="rect">
            <a:avLst/>
          </a:prstGeom>
        </p:spPr>
      </p:pic>
      <p:sp>
        <p:nvSpPr>
          <p:cNvPr id="10" name="Скругленный прямоугольник 9"/>
          <p:cNvSpPr/>
          <p:nvPr/>
        </p:nvSpPr>
        <p:spPr>
          <a:xfrm>
            <a:off x="4020883" y="3781612"/>
            <a:ext cx="5015588" cy="1152594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В 2020 году в Германии проживали более 150 тыс. гомосексуальных пар (в два раза больше, чем десять лет назад).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012426" y="2384651"/>
            <a:ext cx="5015588" cy="1152594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В США насчитывается около 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>11 </a:t>
            </a:r>
            <a:r>
              <a:rPr lang="ru-RU" sz="2000" b="1" dirty="0"/>
              <a:t>млн неполных семей. </a:t>
            </a:r>
            <a:r>
              <a:rPr lang="ru-RU" sz="2000" b="1" dirty="0" smtClean="0"/>
              <a:t>На </a:t>
            </a:r>
            <a:r>
              <a:rPr lang="ru-RU" sz="2000" b="1" dirty="0"/>
              <a:t>одну семью 1,73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012426" y="5041985"/>
            <a:ext cx="5015588" cy="1152594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к 2040 году каждый четвертый житель Германии будет жить один</a:t>
            </a:r>
          </a:p>
        </p:txBody>
      </p:sp>
    </p:spTree>
    <p:extLst>
      <p:ext uri="{BB962C8B-B14F-4D97-AF65-F5344CB8AC3E}">
        <p14:creationId xmlns:p14="http://schemas.microsoft.com/office/powerpoint/2010/main" val="20956451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F19B4-29E6-49A8-B53C-B798EE16895C}" type="slidenum">
              <a:rPr lang="en-US" altLang="ru-RU" sz="1800" b="1" smtClean="0"/>
              <a:pPr/>
              <a:t>21</a:t>
            </a:fld>
            <a:endParaRPr lang="en-US" altLang="ru-RU" sz="1800" b="1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35496" y="0"/>
            <a:ext cx="9144000" cy="1124278"/>
          </a:xfrm>
          <a:prstGeom prst="rect">
            <a:avLst/>
          </a:prstGeom>
          <a:noFill/>
          <a:ln>
            <a:noFill/>
          </a:ln>
          <a:effectLst>
            <a:outerShdw dist="45791" dir="3378596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sz="3200" dirty="0"/>
              <a:t>Крепкая семья – залог стабильности нашего общества 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70488" y="1124278"/>
            <a:ext cx="8874016" cy="1008578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ст. 32 Конституции Республики Беларусь: </a:t>
            </a:r>
            <a:endParaRPr lang="ru-RU" sz="2000" b="1" dirty="0" smtClean="0"/>
          </a:p>
          <a:p>
            <a:pPr algn="ctr"/>
            <a:r>
              <a:rPr lang="ru-RU" sz="2000" b="1" dirty="0" smtClean="0"/>
              <a:t>«</a:t>
            </a:r>
            <a:r>
              <a:rPr lang="ru-RU" sz="2000" b="1" dirty="0"/>
              <a:t>Брак как союз женщины и мужчины, семья, материнство, отцовство и детство находятся под защитой государства»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70488" y="2248556"/>
            <a:ext cx="8874016" cy="460364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семейная политика</a:t>
            </a:r>
            <a:endParaRPr lang="ru-RU" sz="2000" b="1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70489" y="2881354"/>
            <a:ext cx="3321392" cy="864096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выплата </a:t>
            </a:r>
            <a:r>
              <a:rPr lang="ru-RU" sz="2000" b="1" dirty="0"/>
              <a:t>пособий 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>в </a:t>
            </a:r>
            <a:r>
              <a:rPr lang="ru-RU" sz="2000" b="1" dirty="0"/>
              <a:t>связи с рождением и </a:t>
            </a:r>
            <a:r>
              <a:rPr lang="ru-RU" sz="2000" b="1" dirty="0" smtClean="0"/>
              <a:t>воспитанием </a:t>
            </a:r>
            <a:r>
              <a:rPr lang="ru-RU" sz="2000" b="1" dirty="0"/>
              <a:t>детей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5723112" y="2881354"/>
            <a:ext cx="3321392" cy="864096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государственной поддержки многодетных семей 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2946800" y="3791934"/>
            <a:ext cx="3321392" cy="2399462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гарантии </a:t>
            </a:r>
            <a:r>
              <a:rPr lang="ru-RU" sz="2000" b="1" dirty="0"/>
              <a:t>и </a:t>
            </a:r>
            <a:r>
              <a:rPr lang="ru-RU" sz="2000" b="1" dirty="0" smtClean="0"/>
              <a:t>льготы </a:t>
            </a:r>
            <a:br>
              <a:rPr lang="ru-RU" sz="2000" b="1" dirty="0" smtClean="0"/>
            </a:br>
            <a:r>
              <a:rPr lang="ru-RU" sz="2000" b="1" dirty="0" smtClean="0"/>
              <a:t>в </a:t>
            </a:r>
            <a:r>
              <a:rPr lang="ru-RU" sz="2000" b="1" dirty="0"/>
              <a:t>сфере образования, здравоохранения, пенсионного, трудового, налогового и жилищного законодательства</a:t>
            </a:r>
          </a:p>
        </p:txBody>
      </p:sp>
      <p:cxnSp>
        <p:nvCxnSpPr>
          <p:cNvPr id="4" name="Прямая со стрелкой 3"/>
          <p:cNvCxnSpPr>
            <a:stCxn id="14" idx="2"/>
            <a:endCxn id="15" idx="0"/>
          </p:cNvCxnSpPr>
          <p:nvPr/>
        </p:nvCxnSpPr>
        <p:spPr>
          <a:xfrm flipH="1">
            <a:off x="1831185" y="2708920"/>
            <a:ext cx="2776311" cy="1724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>
            <a:stCxn id="14" idx="2"/>
          </p:cNvCxnSpPr>
          <p:nvPr/>
        </p:nvCxnSpPr>
        <p:spPr>
          <a:xfrm>
            <a:off x="4607496" y="2708920"/>
            <a:ext cx="0" cy="11521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>
            <a:stCxn id="14" idx="2"/>
            <a:endCxn id="16" idx="0"/>
          </p:cNvCxnSpPr>
          <p:nvPr/>
        </p:nvCxnSpPr>
        <p:spPr>
          <a:xfrm>
            <a:off x="4607496" y="2708920"/>
            <a:ext cx="2776312" cy="1724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Скругленный прямоугольник 21"/>
          <p:cNvSpPr/>
          <p:nvPr/>
        </p:nvSpPr>
        <p:spPr>
          <a:xfrm>
            <a:off x="170488" y="4120002"/>
            <a:ext cx="2601312" cy="2071394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Среднемесячный размер пособия по уходу за ребенком в возрасте до 3 </a:t>
            </a:r>
            <a:r>
              <a:rPr lang="ru-RU" b="1" dirty="0"/>
              <a:t>лет составил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654,1 </a:t>
            </a:r>
            <a:r>
              <a:rPr lang="ru-RU" b="1" dirty="0"/>
              <a:t>рубля </a:t>
            </a:r>
            <a:r>
              <a:rPr lang="ru-RU" b="1" dirty="0" smtClean="0"/>
              <a:t> </a:t>
            </a:r>
            <a:endParaRPr lang="ru-RU" sz="2000" b="1" dirty="0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6443192" y="4120002"/>
            <a:ext cx="2601312" cy="2071394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Реальный </a:t>
            </a:r>
            <a:r>
              <a:rPr lang="ru-RU" b="1" dirty="0"/>
              <a:t>размер </a:t>
            </a:r>
            <a:r>
              <a:rPr lang="ru-RU" b="1" dirty="0" smtClean="0"/>
              <a:t>пособия </a:t>
            </a:r>
            <a:r>
              <a:rPr lang="ru-RU" b="1" dirty="0"/>
              <a:t>за семь месяцев 2023 г. по сравнению с </a:t>
            </a:r>
            <a:r>
              <a:rPr lang="ru-RU" b="1" dirty="0" smtClean="0"/>
              <a:t>2022 годом </a:t>
            </a:r>
            <a:r>
              <a:rPr lang="ru-RU" b="1" dirty="0"/>
              <a:t>составил 105,8%,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в </a:t>
            </a:r>
            <a:r>
              <a:rPr lang="ru-RU" b="1" dirty="0"/>
              <a:t>июле – 109,3%. </a:t>
            </a:r>
          </a:p>
        </p:txBody>
      </p:sp>
    </p:spTree>
    <p:extLst>
      <p:ext uri="{BB962C8B-B14F-4D97-AF65-F5344CB8AC3E}">
        <p14:creationId xmlns:p14="http://schemas.microsoft.com/office/powerpoint/2010/main" val="36560713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F19B4-29E6-49A8-B53C-B798EE16895C}" type="slidenum">
              <a:rPr lang="en-US" altLang="ru-RU" sz="1800" b="1" smtClean="0"/>
              <a:pPr/>
              <a:t>22</a:t>
            </a:fld>
            <a:endParaRPr lang="en-US" altLang="ru-RU" sz="1800" b="1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35496" y="0"/>
            <a:ext cx="9144000" cy="1124278"/>
          </a:xfrm>
          <a:prstGeom prst="rect">
            <a:avLst/>
          </a:prstGeom>
          <a:noFill/>
          <a:ln>
            <a:noFill/>
          </a:ln>
          <a:effectLst>
            <a:outerShdw dist="45791" dir="3378596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sz="2800" dirty="0"/>
              <a:t>Укрепление общественного здоровья – одно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из </a:t>
            </a:r>
            <a:r>
              <a:rPr lang="ru-RU" sz="2800" dirty="0"/>
              <a:t>главных условий сохранения нации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09360"/>
            <a:ext cx="1175006" cy="1175006"/>
          </a:xfrm>
          <a:prstGeom prst="rect">
            <a:avLst/>
          </a:prstGeom>
        </p:spPr>
      </p:pic>
      <p:sp>
        <p:nvSpPr>
          <p:cNvPr id="19" name="Скругленный прямоугольник 18"/>
          <p:cNvSpPr/>
          <p:nvPr/>
        </p:nvSpPr>
        <p:spPr>
          <a:xfrm>
            <a:off x="1547664" y="1183968"/>
            <a:ext cx="7433856" cy="1025791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В Беларуси именно государство играет определяющую роль в создании условий для обеспечения продолжительной и активной жизни людей.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107504" y="2344056"/>
            <a:ext cx="4265504" cy="36004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ПО СТРАНЕ</a:t>
            </a:r>
            <a:endParaRPr lang="ru-RU" sz="2000" b="1" dirty="0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4733047" y="2344056"/>
            <a:ext cx="4248473" cy="36004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ВИТЕБСКАЯ ОБЛАСТЬ</a:t>
            </a:r>
            <a:endParaRPr lang="ru-RU" sz="2000" b="1" dirty="0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6370" y="2865550"/>
            <a:ext cx="4276637" cy="3515778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u="sng" dirty="0"/>
              <a:t>15</a:t>
            </a:r>
            <a:r>
              <a:rPr lang="ru-RU" b="1" dirty="0"/>
              <a:t> республиканских научно-практических центров; </a:t>
            </a:r>
            <a:endParaRPr lang="ru-RU" b="1" dirty="0" smtClean="0"/>
          </a:p>
          <a:p>
            <a:pPr algn="ctr"/>
            <a:r>
              <a:rPr lang="ru-RU" b="1" u="sng" dirty="0" smtClean="0"/>
              <a:t>540</a:t>
            </a:r>
            <a:r>
              <a:rPr lang="ru-RU" b="1" dirty="0" smtClean="0"/>
              <a:t> </a:t>
            </a:r>
            <a:r>
              <a:rPr lang="ru-RU" b="1" dirty="0"/>
              <a:t>больничных организаций, </a:t>
            </a:r>
            <a:r>
              <a:rPr lang="ru-RU" b="1" u="sng" dirty="0"/>
              <a:t>921</a:t>
            </a:r>
            <a:r>
              <a:rPr lang="ru-RU" b="1" dirty="0"/>
              <a:t> амбулаторно-поликлиническая организация; </a:t>
            </a:r>
            <a:r>
              <a:rPr lang="ru-RU" b="1" u="sng" dirty="0"/>
              <a:t>146</a:t>
            </a:r>
            <a:r>
              <a:rPr lang="ru-RU" b="1" dirty="0"/>
              <a:t> организаций санитарно-эпидемиологической службы; </a:t>
            </a:r>
            <a:endParaRPr lang="ru-RU" b="1" dirty="0" smtClean="0"/>
          </a:p>
          <a:p>
            <a:pPr algn="ctr"/>
            <a:r>
              <a:rPr lang="ru-RU" b="1" u="sng" dirty="0" smtClean="0"/>
              <a:t>1 </a:t>
            </a:r>
            <a:r>
              <a:rPr lang="ru-RU" b="1" u="sng" dirty="0"/>
              <a:t>875 </a:t>
            </a:r>
            <a:r>
              <a:rPr lang="ru-RU" b="1" dirty="0"/>
              <a:t>государственных аптек. </a:t>
            </a:r>
            <a:endParaRPr lang="ru-RU" b="1" dirty="0" smtClean="0"/>
          </a:p>
          <a:p>
            <a:pPr algn="ctr"/>
            <a:r>
              <a:rPr lang="ru-RU" b="1" u="sng" dirty="0" smtClean="0"/>
              <a:t>66</a:t>
            </a:r>
            <a:r>
              <a:rPr lang="ru-RU" b="1" dirty="0" smtClean="0"/>
              <a:t> </a:t>
            </a:r>
            <a:r>
              <a:rPr lang="ru-RU" b="1" dirty="0"/>
              <a:t>диспансеров, оказывающих медицинскую помощь в амбулаторных и стационарных условиях</a:t>
            </a:r>
            <a:endParaRPr lang="ru-RU" sz="2000" b="1" dirty="0"/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4704883" y="2866330"/>
            <a:ext cx="4276637" cy="3515778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u="sng" dirty="0"/>
              <a:t>89</a:t>
            </a:r>
            <a:r>
              <a:rPr lang="ru-RU" b="1" dirty="0"/>
              <a:t> больничных организаций, </a:t>
            </a:r>
            <a:r>
              <a:rPr lang="ru-RU" b="1" u="sng" dirty="0"/>
              <a:t>110</a:t>
            </a:r>
            <a:r>
              <a:rPr lang="ru-RU" b="1" dirty="0"/>
              <a:t> амбулаторно-поликлиническая организация; </a:t>
            </a:r>
            <a:r>
              <a:rPr lang="ru-RU" b="1" u="sng" dirty="0"/>
              <a:t>23</a:t>
            </a:r>
            <a:r>
              <a:rPr lang="ru-RU" b="1" dirty="0"/>
              <a:t> организаций санитарно-эпидемиологической </a:t>
            </a:r>
            <a:r>
              <a:rPr lang="ru-RU" b="1" dirty="0" smtClean="0"/>
              <a:t>службы;</a:t>
            </a:r>
          </a:p>
          <a:p>
            <a:pPr algn="ctr"/>
            <a:r>
              <a:rPr lang="ru-RU" b="1" u="sng" dirty="0" smtClean="0"/>
              <a:t>11</a:t>
            </a:r>
            <a:r>
              <a:rPr lang="ru-RU" b="1" dirty="0" smtClean="0"/>
              <a:t> </a:t>
            </a:r>
            <a:r>
              <a:rPr lang="ru-RU" b="1" dirty="0"/>
              <a:t>диспансеров, оказывающих медицинскую помощь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в </a:t>
            </a:r>
            <a:r>
              <a:rPr lang="ru-RU" b="1" dirty="0"/>
              <a:t>амбулаторных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и </a:t>
            </a:r>
            <a:r>
              <a:rPr lang="ru-RU" b="1" dirty="0"/>
              <a:t>стационарных условиях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183258459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F19B4-29E6-49A8-B53C-B798EE16895C}" type="slidenum">
              <a:rPr lang="en-US" altLang="ru-RU" sz="1800" b="1" smtClean="0"/>
              <a:pPr/>
              <a:t>23</a:t>
            </a:fld>
            <a:endParaRPr lang="en-US" altLang="ru-RU" sz="1800" b="1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35496" y="0"/>
            <a:ext cx="9144000" cy="1124278"/>
          </a:xfrm>
          <a:prstGeom prst="rect">
            <a:avLst/>
          </a:prstGeom>
          <a:noFill/>
          <a:ln>
            <a:noFill/>
          </a:ln>
          <a:effectLst>
            <a:outerShdw dist="45791" dir="3378596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sz="2800" dirty="0"/>
              <a:t>Укрепление общественного здоровья – одно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из </a:t>
            </a:r>
            <a:r>
              <a:rPr lang="ru-RU" sz="2800" dirty="0"/>
              <a:t>главных условий сохранения нации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547664" y="1183968"/>
            <a:ext cx="7433856" cy="1025791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Свидетельством высокого уровня медицины </a:t>
            </a:r>
            <a:r>
              <a:rPr lang="ru-RU" sz="2000" b="1" dirty="0" smtClean="0"/>
              <a:t>в </a:t>
            </a:r>
            <a:r>
              <a:rPr lang="ru-RU" sz="2000" b="1" dirty="0"/>
              <a:t>Беларуси служат достижения здравоохранения страны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09360"/>
            <a:ext cx="1175006" cy="1175006"/>
          </a:xfrm>
          <a:prstGeom prst="rect">
            <a:avLst/>
          </a:prstGeom>
        </p:spPr>
      </p:pic>
      <p:sp>
        <p:nvSpPr>
          <p:cNvPr id="11" name="Скругленный прямоугольник 10"/>
          <p:cNvSpPr/>
          <p:nvPr/>
        </p:nvSpPr>
        <p:spPr>
          <a:xfrm>
            <a:off x="35496" y="2564904"/>
            <a:ext cx="2160240" cy="2592288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100%-я доступность первичной, скорой медицинской помощи</a:t>
            </a:r>
            <a:endParaRPr lang="ru-RU" sz="2000" b="1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339752" y="2564904"/>
            <a:ext cx="2160240" cy="2592288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развитие высокотехнологичной медицинской помощи</a:t>
            </a:r>
            <a:endParaRPr lang="ru-RU" sz="2000" b="1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643337" y="2564904"/>
            <a:ext cx="2160240" cy="2592288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практико-ориентирован-</a:t>
            </a:r>
            <a:r>
              <a:rPr lang="ru-RU" b="1" dirty="0" err="1" smtClean="0"/>
              <a:t>ное</a:t>
            </a:r>
            <a:r>
              <a:rPr lang="ru-RU" b="1" dirty="0" smtClean="0"/>
              <a:t> </a:t>
            </a:r>
            <a:r>
              <a:rPr lang="ru-RU" b="1" dirty="0"/>
              <a:t>образование</a:t>
            </a:r>
            <a:endParaRPr lang="ru-RU" sz="2000" b="1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946251" y="2542646"/>
            <a:ext cx="2160240" cy="2614546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/>
              <a:t>законодательно закрепленный приоритет оказания медицинской помощи матерям и детям, </a:t>
            </a:r>
            <a:r>
              <a:rPr lang="ru-RU" sz="1600" b="1" dirty="0" smtClean="0"/>
              <a:t>разно-уровневая </a:t>
            </a:r>
            <a:r>
              <a:rPr lang="ru-RU" sz="1600" b="1" dirty="0"/>
              <a:t>система ее оказания</a:t>
            </a:r>
            <a:endParaRPr lang="ru-RU" b="1" dirty="0"/>
          </a:p>
        </p:txBody>
      </p:sp>
      <p:cxnSp>
        <p:nvCxnSpPr>
          <p:cNvPr id="3" name="Прямая со стрелкой 2"/>
          <p:cNvCxnSpPr>
            <a:stCxn id="4" idx="2"/>
            <a:endCxn id="11" idx="0"/>
          </p:cNvCxnSpPr>
          <p:nvPr/>
        </p:nvCxnSpPr>
        <p:spPr>
          <a:xfrm flipH="1">
            <a:off x="1115616" y="2209759"/>
            <a:ext cx="4148976" cy="35514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>
            <a:stCxn id="4" idx="2"/>
            <a:endCxn id="12" idx="0"/>
          </p:cNvCxnSpPr>
          <p:nvPr/>
        </p:nvCxnSpPr>
        <p:spPr>
          <a:xfrm flipH="1">
            <a:off x="3419872" y="2209759"/>
            <a:ext cx="1844720" cy="35514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>
            <a:stCxn id="4" idx="2"/>
            <a:endCxn id="13" idx="0"/>
          </p:cNvCxnSpPr>
          <p:nvPr/>
        </p:nvCxnSpPr>
        <p:spPr>
          <a:xfrm>
            <a:off x="5264592" y="2209759"/>
            <a:ext cx="458865" cy="35514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>
            <a:stCxn id="4" idx="2"/>
            <a:endCxn id="14" idx="0"/>
          </p:cNvCxnSpPr>
          <p:nvPr/>
        </p:nvCxnSpPr>
        <p:spPr>
          <a:xfrm>
            <a:off x="5264592" y="2209759"/>
            <a:ext cx="2761779" cy="3328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Скругленный прямоугольник 20"/>
          <p:cNvSpPr/>
          <p:nvPr/>
        </p:nvSpPr>
        <p:spPr>
          <a:xfrm>
            <a:off x="107503" y="5296742"/>
            <a:ext cx="8998987" cy="1025791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индекс </a:t>
            </a:r>
            <a:r>
              <a:rPr lang="ru-RU" sz="2000" b="1" dirty="0"/>
              <a:t>глобальной безопасности </a:t>
            </a:r>
            <a:r>
              <a:rPr lang="ru-RU" sz="2000" b="1" dirty="0" smtClean="0"/>
              <a:t>здоровья</a:t>
            </a:r>
          </a:p>
          <a:p>
            <a:pPr algn="ctr"/>
            <a:r>
              <a:rPr lang="ru-RU" sz="2000" b="1" dirty="0" smtClean="0"/>
              <a:t>Республика Беларусь – 63 место (из 195) с индексом 43,9 балла</a:t>
            </a:r>
            <a:r>
              <a:rPr lang="ru-RU" sz="2000" b="1" dirty="0"/>
              <a:t>.</a:t>
            </a:r>
            <a:r>
              <a:rPr lang="ru-RU" sz="2000" b="1" dirty="0" smtClean="0"/>
              <a:t> 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23694888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F19B4-29E6-49A8-B53C-B798EE16895C}" type="slidenum">
              <a:rPr lang="en-US" altLang="ru-RU" sz="1800" b="1" smtClean="0"/>
              <a:pPr/>
              <a:t>24</a:t>
            </a:fld>
            <a:endParaRPr lang="en-US" altLang="ru-RU" sz="1800" b="1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35496" y="0"/>
            <a:ext cx="9144000" cy="1124278"/>
          </a:xfrm>
          <a:prstGeom prst="rect">
            <a:avLst/>
          </a:prstGeom>
          <a:noFill/>
          <a:ln>
            <a:noFill/>
          </a:ln>
          <a:effectLst>
            <a:outerShdw dist="45791" dir="3378596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sz="2800" dirty="0"/>
              <a:t>Укрепление общественного здоровья – одно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из </a:t>
            </a:r>
            <a:r>
              <a:rPr lang="ru-RU" sz="2800" dirty="0"/>
              <a:t>главных условий сохранения нации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547664" y="1183968"/>
            <a:ext cx="7433856" cy="1025791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Лекарственные средства допускаются к реализации и медицинскому применению на территории Республики Беларусь после их государственной регистрации</a:t>
            </a: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09360"/>
            <a:ext cx="1175006" cy="1175006"/>
          </a:xfrm>
          <a:prstGeom prst="rect">
            <a:avLst/>
          </a:prstGeom>
        </p:spPr>
      </p:pic>
      <p:sp>
        <p:nvSpPr>
          <p:cNvPr id="19" name="Скругленный прямоугольник 18"/>
          <p:cNvSpPr/>
          <p:nvPr/>
        </p:nvSpPr>
        <p:spPr>
          <a:xfrm>
            <a:off x="1882631" y="2420888"/>
            <a:ext cx="5449730" cy="864096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на 1 сентября 2023 г. зарегистрировано </a:t>
            </a:r>
          </a:p>
          <a:p>
            <a:pPr algn="ctr"/>
            <a:r>
              <a:rPr lang="ru-RU" b="1" dirty="0"/>
              <a:t>4 355 лекарственных препаратов </a:t>
            </a:r>
            <a:endParaRPr lang="ru-RU" sz="2000" b="1" dirty="0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395536" y="3499679"/>
            <a:ext cx="3528392" cy="864096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1 826 – отечественного производства</a:t>
            </a:r>
            <a:endParaRPr lang="ru-RU" sz="2000" b="1" dirty="0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4932040" y="3499679"/>
            <a:ext cx="3528392" cy="864096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2 529 – зарубежного</a:t>
            </a:r>
            <a:endParaRPr lang="ru-RU" sz="2000" b="1" dirty="0"/>
          </a:p>
        </p:txBody>
      </p:sp>
      <p:cxnSp>
        <p:nvCxnSpPr>
          <p:cNvPr id="7" name="Прямая со стрелкой 6"/>
          <p:cNvCxnSpPr>
            <a:stCxn id="19" idx="2"/>
            <a:endCxn id="22" idx="0"/>
          </p:cNvCxnSpPr>
          <p:nvPr/>
        </p:nvCxnSpPr>
        <p:spPr>
          <a:xfrm flipH="1">
            <a:off x="2159732" y="3284984"/>
            <a:ext cx="2447764" cy="2146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>
            <a:stCxn id="19" idx="2"/>
            <a:endCxn id="23" idx="0"/>
          </p:cNvCxnSpPr>
          <p:nvPr/>
        </p:nvCxnSpPr>
        <p:spPr>
          <a:xfrm>
            <a:off x="4607496" y="3284984"/>
            <a:ext cx="2088740" cy="2146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Скругленный прямоугольник 23"/>
          <p:cNvSpPr/>
          <p:nvPr/>
        </p:nvSpPr>
        <p:spPr>
          <a:xfrm>
            <a:off x="1882186" y="4519716"/>
            <a:ext cx="5449730" cy="864096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Среди препаратов, выпускаемых отечественными производителями,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7 </a:t>
            </a:r>
            <a:r>
              <a:rPr lang="ru-RU" b="1" dirty="0"/>
              <a:t>являются оригинальными разработками </a:t>
            </a:r>
            <a:endParaRPr lang="ru-RU" sz="2000" b="1" dirty="0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827584" y="5612904"/>
            <a:ext cx="7560840" cy="864096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/>
              <a:t>Эноксапарин-Белмед</a:t>
            </a:r>
            <a:r>
              <a:rPr lang="ru-RU" b="1" dirty="0"/>
              <a:t>, Иммуноглобулин человека </a:t>
            </a:r>
            <a:r>
              <a:rPr lang="ru-RU" b="1" dirty="0" err="1"/>
              <a:t>антирезус</a:t>
            </a:r>
            <a:r>
              <a:rPr lang="ru-RU" b="1" dirty="0"/>
              <a:t> анти-D, </a:t>
            </a:r>
            <a:r>
              <a:rPr lang="ru-RU" b="1" dirty="0" err="1"/>
              <a:t>Иммунофарм</a:t>
            </a:r>
            <a:r>
              <a:rPr lang="ru-RU" b="1" dirty="0"/>
              <a:t>, </a:t>
            </a:r>
            <a:r>
              <a:rPr lang="ru-RU" b="1" dirty="0" err="1"/>
              <a:t>Эфлейра</a:t>
            </a:r>
            <a:r>
              <a:rPr lang="ru-RU" b="1" dirty="0"/>
              <a:t>, </a:t>
            </a:r>
            <a:r>
              <a:rPr lang="ru-RU" b="1" dirty="0" err="1"/>
              <a:t>Алюфер</a:t>
            </a:r>
            <a:r>
              <a:rPr lang="ru-RU" b="1" dirty="0"/>
              <a:t>, </a:t>
            </a:r>
            <a:r>
              <a:rPr lang="ru-RU" b="1" dirty="0" err="1"/>
              <a:t>Фортека</a:t>
            </a:r>
            <a:r>
              <a:rPr lang="ru-RU" b="1" dirty="0"/>
              <a:t>, вакцина </a:t>
            </a:r>
            <a:r>
              <a:rPr lang="ru-RU" b="1" dirty="0" smtClean="0"/>
              <a:t>Гам-КОВИД-</a:t>
            </a:r>
            <a:r>
              <a:rPr lang="ru-RU" b="1" dirty="0" err="1" smtClean="0"/>
              <a:t>Вак</a:t>
            </a:r>
            <a:endParaRPr lang="ru-RU" sz="2000" b="1" dirty="0"/>
          </a:p>
        </p:txBody>
      </p:sp>
      <p:cxnSp>
        <p:nvCxnSpPr>
          <p:cNvPr id="27" name="Прямая со стрелкой 26"/>
          <p:cNvCxnSpPr>
            <a:stCxn id="24" idx="2"/>
            <a:endCxn id="25" idx="0"/>
          </p:cNvCxnSpPr>
          <p:nvPr/>
        </p:nvCxnSpPr>
        <p:spPr>
          <a:xfrm>
            <a:off x="4607051" y="5383812"/>
            <a:ext cx="953" cy="2290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08847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F19B4-29E6-49A8-B53C-B798EE16895C}" type="slidenum">
              <a:rPr lang="en-US" altLang="ru-RU" sz="1800" b="1" smtClean="0"/>
              <a:pPr/>
              <a:t>25</a:t>
            </a:fld>
            <a:endParaRPr lang="en-US" altLang="ru-RU" sz="1800" b="1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35496" y="0"/>
            <a:ext cx="9144000" cy="1124278"/>
          </a:xfrm>
          <a:prstGeom prst="rect">
            <a:avLst/>
          </a:prstGeom>
          <a:noFill/>
          <a:ln>
            <a:noFill/>
          </a:ln>
          <a:effectLst>
            <a:outerShdw dist="45791" dir="3378596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sz="2800" dirty="0"/>
              <a:t>Укрепление общественного здоровья – одно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из </a:t>
            </a:r>
            <a:r>
              <a:rPr lang="ru-RU" sz="2800" dirty="0"/>
              <a:t>главных условий сохранения нации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547664" y="1183969"/>
            <a:ext cx="7433856" cy="87688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Минздравом в 2022 году пересмотрены подходы 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>к </a:t>
            </a:r>
            <a:r>
              <a:rPr lang="ru-RU" sz="2000" b="1" dirty="0"/>
              <a:t>проведению диспансеризации населения </a:t>
            </a: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034906"/>
            <a:ext cx="1175006" cy="1175006"/>
          </a:xfrm>
          <a:prstGeom prst="rect">
            <a:avLst/>
          </a:prstGeom>
        </p:spPr>
      </p:pic>
      <p:sp>
        <p:nvSpPr>
          <p:cNvPr id="14" name="Скругленный прямоугольник 13"/>
          <p:cNvSpPr/>
          <p:nvPr/>
        </p:nvSpPr>
        <p:spPr>
          <a:xfrm>
            <a:off x="1115616" y="2186578"/>
            <a:ext cx="7433856" cy="87688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Медицинская профилактика – ключевой элемент сохранения и укрепления здоровья населения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07504" y="3189187"/>
            <a:ext cx="4265504" cy="36004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ПО СТРАНЕ</a:t>
            </a:r>
            <a:endParaRPr lang="ru-RU" sz="2000" b="1" dirty="0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4733047" y="3189187"/>
            <a:ext cx="4248473" cy="36004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ВИТЕБСКАЯ ОБЛАСТЬ</a:t>
            </a:r>
            <a:endParaRPr lang="ru-RU" sz="2000" b="1" dirty="0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141506" y="3674956"/>
            <a:ext cx="4276637" cy="2346332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/>
              <a:t>Для обеспечения физкультурно-оздоровительной работы с населением </a:t>
            </a:r>
            <a:r>
              <a:rPr lang="ru-RU" sz="1600" b="1" dirty="0" smtClean="0"/>
              <a:t>функционирует</a:t>
            </a:r>
            <a:endParaRPr lang="ru-RU" sz="1600" b="1" dirty="0"/>
          </a:p>
          <a:p>
            <a:pPr algn="ctr"/>
            <a:r>
              <a:rPr lang="ru-RU" sz="1600" b="1" dirty="0"/>
              <a:t>144 городских, районных физкультурно-оздоровительных, спортивных центра, физкультурно-спортивных клуба, в которых создано более</a:t>
            </a:r>
          </a:p>
          <a:p>
            <a:pPr algn="ctr"/>
            <a:r>
              <a:rPr lang="ru-RU" sz="1600" b="1" dirty="0"/>
              <a:t>2,7 тыс. спортивных групп и секций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4733047" y="3674956"/>
            <a:ext cx="4276637" cy="2346332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/>
              <a:t>Для обеспечения физкультурно-оздоровительной работы с населением функционирует</a:t>
            </a:r>
          </a:p>
          <a:p>
            <a:pPr algn="ctr"/>
            <a:r>
              <a:rPr lang="ru-RU" sz="1600" b="1" dirty="0" smtClean="0"/>
              <a:t>23 </a:t>
            </a:r>
            <a:r>
              <a:rPr lang="ru-RU" sz="1600" b="1" dirty="0"/>
              <a:t>городских, районных физкультурно-оздоровительных, спортивных центра, физкультурно-спортивных клуба в них создано 536 спортивных групп и секций</a:t>
            </a:r>
          </a:p>
        </p:txBody>
      </p:sp>
    </p:spTree>
    <p:extLst>
      <p:ext uri="{BB962C8B-B14F-4D97-AF65-F5344CB8AC3E}">
        <p14:creationId xmlns:p14="http://schemas.microsoft.com/office/powerpoint/2010/main" val="5661583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F19B4-29E6-49A8-B53C-B798EE16895C}" type="slidenum">
              <a:rPr lang="en-US" altLang="ru-RU" sz="1800" b="1" smtClean="0"/>
              <a:pPr/>
              <a:t>26</a:t>
            </a:fld>
            <a:endParaRPr lang="en-US" altLang="ru-RU" sz="1800" b="1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35496" y="0"/>
            <a:ext cx="9144000" cy="1124278"/>
          </a:xfrm>
          <a:prstGeom prst="rect">
            <a:avLst/>
          </a:prstGeom>
          <a:noFill/>
          <a:ln>
            <a:noFill/>
          </a:ln>
          <a:effectLst>
            <a:outerShdw dist="45791" dir="3378596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sz="2800" dirty="0"/>
              <a:t>Развитие интеллектуального и духовно-нравственного потенциала белорусского общества 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51520" y="1196752"/>
            <a:ext cx="8730000" cy="87688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В Республике Беларусь образование обеспечивается на всех уровнях (основном, специальном и дополнительном) и является приоритетным направлением государственной политики.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41222" y="2276872"/>
            <a:ext cx="4265504" cy="36004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ПО СТРАНЕ</a:t>
            </a:r>
            <a:endParaRPr lang="ru-RU" sz="2000" b="1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766765" y="2276872"/>
            <a:ext cx="4248473" cy="36004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ВИТЕБСКАЯ ОБЛАСТЬ</a:t>
            </a:r>
            <a:endParaRPr lang="ru-RU" sz="2000" b="1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96370" y="2865550"/>
            <a:ext cx="4276637" cy="2579674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функционируют свыше </a:t>
            </a:r>
            <a:endParaRPr lang="ru-RU" b="1" dirty="0" smtClean="0"/>
          </a:p>
          <a:p>
            <a:pPr algn="ctr"/>
            <a:r>
              <a:rPr lang="ru-RU" b="1" dirty="0" smtClean="0"/>
              <a:t>7 </a:t>
            </a:r>
            <a:r>
              <a:rPr lang="ru-RU" b="1" dirty="0"/>
              <a:t>тыс. учреждений образования, в которых обучаются и воспитываются около 1,7 млн чел. Обучение и воспитание обеспечивают около 422 тыс. работников системы образования</a:t>
            </a:r>
            <a:endParaRPr lang="ru-RU" sz="2000" b="1" dirty="0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4704883" y="2840152"/>
            <a:ext cx="4276637" cy="2579674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функционируют 832 учреждения образования, в которых обучаются и воспитываются свыше 17 млн </a:t>
            </a:r>
            <a:r>
              <a:rPr lang="ru-RU" b="1" dirty="0" smtClean="0"/>
              <a:t>чел.</a:t>
            </a:r>
            <a:endParaRPr lang="ru-RU" sz="2000" b="1" dirty="0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254406" y="5582516"/>
            <a:ext cx="8730000" cy="87688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уровень грамотности </a:t>
            </a:r>
            <a:r>
              <a:rPr lang="ru-RU" sz="2000" b="1" dirty="0"/>
              <a:t>взрослого населения составляет 99,7%, охват базового, общим средним и профессиональным образованием занятого населения – 98%.</a:t>
            </a:r>
          </a:p>
        </p:txBody>
      </p:sp>
    </p:spTree>
    <p:extLst>
      <p:ext uri="{BB962C8B-B14F-4D97-AF65-F5344CB8AC3E}">
        <p14:creationId xmlns:p14="http://schemas.microsoft.com/office/powerpoint/2010/main" val="384994577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F19B4-29E6-49A8-B53C-B798EE16895C}" type="slidenum">
              <a:rPr lang="en-US" altLang="ru-RU" sz="1800" b="1" smtClean="0"/>
              <a:pPr/>
              <a:t>27</a:t>
            </a:fld>
            <a:endParaRPr lang="en-US" altLang="ru-RU" sz="1800" b="1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35496" y="0"/>
            <a:ext cx="9144000" cy="1124278"/>
          </a:xfrm>
          <a:prstGeom prst="rect">
            <a:avLst/>
          </a:prstGeom>
          <a:noFill/>
          <a:ln>
            <a:noFill/>
          </a:ln>
          <a:effectLst>
            <a:outerShdw dist="45791" dir="3378596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sz="2800" dirty="0"/>
              <a:t>Развитие интеллектуального и духовно-нравственного потенциала белорусского общества 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23192" y="1196752"/>
            <a:ext cx="8858328" cy="87688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специальные фонды Президента Республики Беларусь 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>по </a:t>
            </a:r>
            <a:r>
              <a:rPr lang="ru-RU" sz="2000" b="1" dirty="0"/>
              <a:t>поддержке талантливой молодежи, социальной поддержке одаренных учащихся и студентов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23192" y="2276872"/>
            <a:ext cx="4265504" cy="936104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err="1" smtClean="0"/>
              <a:t>спецфонд</a:t>
            </a:r>
            <a:r>
              <a:rPr lang="ru-RU" sz="2000" b="1" dirty="0" smtClean="0"/>
              <a:t> </a:t>
            </a:r>
            <a:r>
              <a:rPr lang="ru-RU" sz="2000" b="1" dirty="0"/>
              <a:t>по поддержке талантливой молодежи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748735" y="2276872"/>
            <a:ext cx="4248473" cy="936104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фонд социальной поддержке одаренных учащихся и студентов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23192" y="3416216"/>
            <a:ext cx="4265504" cy="936104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4518 граждан и 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>359 </a:t>
            </a:r>
            <a:r>
              <a:rPr lang="ru-RU" sz="2000" b="1" dirty="0"/>
              <a:t>коллективов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4753081" y="3416216"/>
            <a:ext cx="4248473" cy="936104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41 943 учащихся и студента, 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>4 </a:t>
            </a:r>
            <a:r>
              <a:rPr lang="ru-RU" sz="2000" b="1" dirty="0"/>
              <a:t>066 педагогических и научных работников</a:t>
            </a:r>
          </a:p>
        </p:txBody>
      </p:sp>
      <p:cxnSp>
        <p:nvCxnSpPr>
          <p:cNvPr id="3" name="Прямая со стрелкой 2"/>
          <p:cNvCxnSpPr>
            <a:stCxn id="10" idx="2"/>
            <a:endCxn id="16" idx="0"/>
          </p:cNvCxnSpPr>
          <p:nvPr/>
        </p:nvCxnSpPr>
        <p:spPr>
          <a:xfrm>
            <a:off x="2255944" y="3212976"/>
            <a:ext cx="0" cy="2032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6872971" y="3207010"/>
            <a:ext cx="0" cy="2032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Скругленный прямоугольник 19"/>
          <p:cNvSpPr/>
          <p:nvPr/>
        </p:nvSpPr>
        <p:spPr>
          <a:xfrm>
            <a:off x="126748" y="4725144"/>
            <a:ext cx="8870459" cy="1919114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«Школа – это храм, и в этом весь сакральный смысл образовательного процесса». </a:t>
            </a:r>
            <a:endParaRPr lang="ru-RU" sz="2000" b="1" dirty="0" smtClean="0"/>
          </a:p>
          <a:p>
            <a:pPr algn="ctr"/>
            <a:r>
              <a:rPr lang="ru-RU" sz="2000" b="1" dirty="0" smtClean="0"/>
              <a:t>«</a:t>
            </a:r>
            <a:r>
              <a:rPr lang="ru-RU" sz="2000" b="1" dirty="0"/>
              <a:t>должен быть железный порядок и дисциплина как в организации образовательного процесса, так и в материальном плане… Школа закладывает фундамент будущего не просто гражданина – человека».</a:t>
            </a:r>
          </a:p>
        </p:txBody>
      </p:sp>
    </p:spTree>
    <p:extLst>
      <p:ext uri="{BB962C8B-B14F-4D97-AF65-F5344CB8AC3E}">
        <p14:creationId xmlns:p14="http://schemas.microsoft.com/office/powerpoint/2010/main" val="226128586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F19B4-29E6-49A8-B53C-B798EE16895C}" type="slidenum">
              <a:rPr lang="en-US" altLang="ru-RU" sz="1800" b="1" smtClean="0"/>
              <a:pPr/>
              <a:t>28</a:t>
            </a:fld>
            <a:endParaRPr lang="en-US" altLang="ru-RU" sz="1800" b="1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35496" y="0"/>
            <a:ext cx="9144000" cy="1124278"/>
          </a:xfrm>
          <a:prstGeom prst="rect">
            <a:avLst/>
          </a:prstGeom>
          <a:noFill/>
          <a:ln>
            <a:noFill/>
          </a:ln>
          <a:effectLst>
            <a:outerShdw dist="45791" dir="3378596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sz="2800" dirty="0"/>
              <a:t>Обеспечение правопорядка – важное условие общественной стабильности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23192" y="1196752"/>
            <a:ext cx="8858328" cy="72008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Обеспечение правопорядка – важное условие общественной стабильности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78332" y="2132856"/>
            <a:ext cx="8858328" cy="72008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В рейтинге уровня преступности (</a:t>
            </a:r>
            <a:r>
              <a:rPr lang="ru-RU" sz="2000" b="1" dirty="0" err="1"/>
              <a:t>Crime</a:t>
            </a:r>
            <a:r>
              <a:rPr lang="ru-RU" sz="2000" b="1" dirty="0"/>
              <a:t> </a:t>
            </a:r>
            <a:r>
              <a:rPr lang="ru-RU" sz="2000" b="1" dirty="0" err="1"/>
              <a:t>Index</a:t>
            </a:r>
            <a:r>
              <a:rPr lang="ru-RU" sz="2000" b="1" dirty="0"/>
              <a:t> </a:t>
            </a:r>
            <a:r>
              <a:rPr lang="ru-RU" sz="2000" b="1" dirty="0" err="1"/>
              <a:t>by</a:t>
            </a:r>
            <a:r>
              <a:rPr lang="ru-RU" sz="2000" b="1" dirty="0"/>
              <a:t> </a:t>
            </a:r>
            <a:r>
              <a:rPr lang="ru-RU" sz="2000" b="1" dirty="0" err="1"/>
              <a:t>Country</a:t>
            </a:r>
            <a:r>
              <a:rPr lang="ru-RU" sz="2000" b="1" dirty="0"/>
              <a:t>) по итогам 2022 года Беларусь занимает 34 место среди 142 стран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333" y="3068961"/>
            <a:ext cx="1513347" cy="94917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76" r="778" b="22577"/>
          <a:stretch/>
        </p:blipFill>
        <p:spPr>
          <a:xfrm>
            <a:off x="1907704" y="3054269"/>
            <a:ext cx="1529165" cy="96386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2893" y="3054269"/>
            <a:ext cx="1507466" cy="95489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49" r="106" b="19760"/>
          <a:stretch/>
        </p:blipFill>
        <p:spPr>
          <a:xfrm>
            <a:off x="5376383" y="3054269"/>
            <a:ext cx="1538756" cy="95489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00" r="2750" b="18500"/>
          <a:stretch/>
        </p:blipFill>
        <p:spPr>
          <a:xfrm>
            <a:off x="7131163" y="3085182"/>
            <a:ext cx="1596471" cy="93295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88668" y="4099116"/>
            <a:ext cx="15684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Франция - 36</a:t>
            </a:r>
            <a:endParaRPr lang="ru-RU" sz="1600" dirty="0"/>
          </a:p>
        </p:txBody>
      </p:sp>
      <p:sp>
        <p:nvSpPr>
          <p:cNvPr id="21" name="TextBox 20"/>
          <p:cNvSpPr txBox="1"/>
          <p:nvPr/>
        </p:nvSpPr>
        <p:spPr>
          <a:xfrm>
            <a:off x="1868381" y="4099116"/>
            <a:ext cx="15684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Казахстан - 48</a:t>
            </a:r>
            <a:endParaRPr lang="ru-RU" sz="1600" dirty="0"/>
          </a:p>
        </p:txBody>
      </p:sp>
      <p:sp>
        <p:nvSpPr>
          <p:cNvPr id="22" name="TextBox 21"/>
          <p:cNvSpPr txBox="1"/>
          <p:nvPr/>
        </p:nvSpPr>
        <p:spPr>
          <a:xfrm>
            <a:off x="3764216" y="4099116"/>
            <a:ext cx="12848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США - 55</a:t>
            </a:r>
            <a:endParaRPr lang="ru-RU" sz="1600" dirty="0"/>
          </a:p>
        </p:txBody>
      </p:sp>
      <p:sp>
        <p:nvSpPr>
          <p:cNvPr id="23" name="TextBox 22"/>
          <p:cNvSpPr txBox="1"/>
          <p:nvPr/>
        </p:nvSpPr>
        <p:spPr>
          <a:xfrm>
            <a:off x="5376382" y="4099116"/>
            <a:ext cx="15684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Швеция - 58</a:t>
            </a:r>
            <a:endParaRPr lang="ru-RU" sz="1600" dirty="0"/>
          </a:p>
        </p:txBody>
      </p:sp>
      <p:sp>
        <p:nvSpPr>
          <p:cNvPr id="24" name="TextBox 23"/>
          <p:cNvSpPr txBox="1"/>
          <p:nvPr/>
        </p:nvSpPr>
        <p:spPr>
          <a:xfrm>
            <a:off x="6944870" y="4099116"/>
            <a:ext cx="21991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Великобритания - 65</a:t>
            </a:r>
            <a:endParaRPr lang="ru-RU" sz="1600" dirty="0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123192" y="4518646"/>
            <a:ext cx="8858328" cy="998586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По информации МВД, в стране за 2021 – первую половину 2023 г. наблюдается положительная динамика преступности 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>и </a:t>
            </a:r>
            <a:r>
              <a:rPr lang="ru-RU" sz="2000" b="1" dirty="0"/>
              <a:t>криминализации общества.</a:t>
            </a: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123192" y="5636095"/>
            <a:ext cx="8858328" cy="998586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Общее число зарегистрированных в первом полугодии 2023 г. преступлений отмечается ниже уровня аналогичного периода прошлого года (далее – АППГ) </a:t>
            </a:r>
            <a:r>
              <a:rPr lang="ru-RU" b="1" dirty="0" smtClean="0"/>
              <a:t>на </a:t>
            </a:r>
            <a:r>
              <a:rPr lang="ru-RU" b="1" u="sng" dirty="0"/>
              <a:t>2,7</a:t>
            </a:r>
            <a:r>
              <a:rPr lang="ru-RU" b="1" dirty="0"/>
              <a:t>%. </a:t>
            </a:r>
          </a:p>
        </p:txBody>
      </p:sp>
    </p:spTree>
    <p:extLst>
      <p:ext uri="{BB962C8B-B14F-4D97-AF65-F5344CB8AC3E}">
        <p14:creationId xmlns:p14="http://schemas.microsoft.com/office/powerpoint/2010/main" val="74813663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F19B4-29E6-49A8-B53C-B798EE16895C}" type="slidenum">
              <a:rPr lang="en-US" altLang="ru-RU" sz="1800" b="1" smtClean="0"/>
              <a:pPr/>
              <a:t>29</a:t>
            </a:fld>
            <a:endParaRPr lang="en-US" altLang="ru-RU" sz="1800" b="1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35496" y="0"/>
            <a:ext cx="9144000" cy="1124278"/>
          </a:xfrm>
          <a:prstGeom prst="rect">
            <a:avLst/>
          </a:prstGeom>
          <a:noFill/>
          <a:ln>
            <a:noFill/>
          </a:ln>
          <a:effectLst>
            <a:outerShdw dist="45791" dir="3378596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sz="2800" dirty="0"/>
              <a:t>Обеспечение правопорядка – важное условие общественной стабильности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23192" y="1196752"/>
            <a:ext cx="8858328" cy="108012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По информации УВД, в Витебской области по итогам девяти месяцев 2023 г. наблюдается положительная динамика снижения преступлений, регистрируемых по линии уголовного розыска.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2426460" y="2418754"/>
            <a:ext cx="4265504" cy="575598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СНИЗИЛОСЬ КОЛИЧЕСТВО</a:t>
            </a:r>
            <a:endParaRPr lang="ru-RU" sz="2000" b="1" dirty="0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35496" y="3189503"/>
            <a:ext cx="2664296" cy="575598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Убийств</a:t>
            </a:r>
            <a:endParaRPr lang="ru-RU" sz="2000" b="1" dirty="0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3059832" y="3189503"/>
            <a:ext cx="3625276" cy="575598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-</a:t>
            </a:r>
            <a:r>
              <a:rPr lang="ru-RU" sz="2000" b="1" dirty="0"/>
              <a:t>17,6%; с 34 до 28</a:t>
            </a: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35496" y="3993078"/>
            <a:ext cx="2664296" cy="575598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Причинение тяжких телесных</a:t>
            </a:r>
            <a:endParaRPr lang="ru-RU" sz="2000" b="1" dirty="0"/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3059832" y="3993078"/>
            <a:ext cx="3625276" cy="575598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-</a:t>
            </a:r>
            <a:r>
              <a:rPr lang="ru-RU" sz="2000" b="1" dirty="0"/>
              <a:t>41,8%; с 67 до 39</a:t>
            </a: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30888" y="4763827"/>
            <a:ext cx="2664296" cy="575598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грабежей</a:t>
            </a:r>
            <a:endParaRPr lang="ru-RU" sz="2000" b="1" dirty="0"/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3055224" y="4763827"/>
            <a:ext cx="3625276" cy="575598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-</a:t>
            </a:r>
            <a:r>
              <a:rPr lang="ru-RU" sz="2000" b="1" dirty="0"/>
              <a:t>27,3%; с 99 до 72</a:t>
            </a: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42352" y="5534576"/>
            <a:ext cx="2664296" cy="575598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краж</a:t>
            </a:r>
            <a:endParaRPr lang="ru-RU" sz="2000" b="1" dirty="0"/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3066688" y="5534576"/>
            <a:ext cx="3625276" cy="575598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-</a:t>
            </a:r>
            <a:r>
              <a:rPr lang="ru-RU" sz="2000" b="1" dirty="0"/>
              <a:t>24,1%; с 2165 до 1644</a:t>
            </a: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42352" y="6215189"/>
            <a:ext cx="2664296" cy="575598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Угонов автотранспорта</a:t>
            </a:r>
            <a:endParaRPr lang="ru-RU" sz="2000" b="1" dirty="0"/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3066688" y="6215189"/>
            <a:ext cx="3625276" cy="575598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-</a:t>
            </a:r>
            <a:r>
              <a:rPr lang="ru-RU" sz="2000" b="1" dirty="0"/>
              <a:t>20,4%; с 49 до 39</a:t>
            </a:r>
          </a:p>
        </p:txBody>
      </p:sp>
      <p:cxnSp>
        <p:nvCxnSpPr>
          <p:cNvPr id="10" name="Прямая со стрелкой 9"/>
          <p:cNvCxnSpPr>
            <a:stCxn id="18" idx="2"/>
            <a:endCxn id="19" idx="0"/>
          </p:cNvCxnSpPr>
          <p:nvPr/>
        </p:nvCxnSpPr>
        <p:spPr>
          <a:xfrm flipH="1">
            <a:off x="1367644" y="2994352"/>
            <a:ext cx="3191568" cy="1951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>
            <a:stCxn id="19" idx="3"/>
            <a:endCxn id="20" idx="1"/>
          </p:cNvCxnSpPr>
          <p:nvPr/>
        </p:nvCxnSpPr>
        <p:spPr>
          <a:xfrm>
            <a:off x="2699792" y="3477302"/>
            <a:ext cx="36004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>
            <a:off x="2706648" y="4280877"/>
            <a:ext cx="36004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>
            <a:off x="2695184" y="5051626"/>
            <a:ext cx="36004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>
            <a:off x="2706648" y="5822375"/>
            <a:ext cx="36004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>
          <a:xfrm>
            <a:off x="2706648" y="6502988"/>
            <a:ext cx="36004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9" name="Рисунок 3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8493" y="3092863"/>
            <a:ext cx="2043027" cy="3122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81964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868362"/>
          </a:xfrm>
        </p:spPr>
        <p:txBody>
          <a:bodyPr/>
          <a:lstStyle/>
          <a:p>
            <a:r>
              <a:rPr lang="ru-RU" sz="3200" dirty="0"/>
              <a:t>Глобальные вызовы и новые реалии мирового развития в социальной сфере</a:t>
            </a:r>
            <a:endParaRPr lang="ru-RU" sz="3200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F19B4-29E6-49A8-B53C-B798EE16895C}" type="slidenum">
              <a:rPr lang="en-US" altLang="ru-RU" sz="1800" b="1" smtClean="0"/>
              <a:pPr/>
              <a:t>3</a:t>
            </a:fld>
            <a:endParaRPr lang="en-US" altLang="ru-RU" sz="1800" b="1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23528" y="1340768"/>
            <a:ext cx="8363272" cy="792088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Реальной угрозой является нарастание демографического дисбаланса и усиление общемирового тренда старения населения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810180"/>
            <a:ext cx="1862336" cy="1862336"/>
          </a:xfrm>
          <a:prstGeom prst="rect">
            <a:avLst/>
          </a:prstGeom>
        </p:spPr>
      </p:pic>
      <p:sp>
        <p:nvSpPr>
          <p:cNvPr id="12" name="Скругленный прямоугольник 11"/>
          <p:cNvSpPr/>
          <p:nvPr/>
        </p:nvSpPr>
        <p:spPr>
          <a:xfrm>
            <a:off x="2483768" y="2344344"/>
            <a:ext cx="6203032" cy="792088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апрель 2023 г</a:t>
            </a:r>
            <a:r>
              <a:rPr lang="ru-RU" b="1" dirty="0"/>
              <a:t>. человечество достигло численности в 8 </a:t>
            </a:r>
            <a:r>
              <a:rPr lang="ru-RU" b="1" dirty="0" smtClean="0"/>
              <a:t>млрд чел.</a:t>
            </a:r>
            <a:endParaRPr lang="ru-RU" b="1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483768" y="3239364"/>
            <a:ext cx="6203032" cy="792088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2050 г</a:t>
            </a:r>
            <a:r>
              <a:rPr lang="ru-RU" b="1" dirty="0"/>
              <a:t>. на Земле будут жить 9,7 млрд чел. 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498640" y="4110368"/>
            <a:ext cx="6203032" cy="792088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к 2070 г</a:t>
            </a:r>
            <a:r>
              <a:rPr lang="ru-RU" b="1" dirty="0"/>
              <a:t>. </a:t>
            </a:r>
            <a:r>
              <a:rPr lang="ru-RU" b="1" dirty="0" smtClean="0"/>
              <a:t>кол-во населения начнет падать </a:t>
            </a:r>
            <a:endParaRPr lang="ru-RU" b="1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362768" y="5043308"/>
            <a:ext cx="6203032" cy="792088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Негативный демографический тренд – уменьшение количества детей в семье.</a:t>
            </a:r>
          </a:p>
        </p:txBody>
      </p:sp>
    </p:spTree>
    <p:extLst>
      <p:ext uri="{BB962C8B-B14F-4D97-AF65-F5344CB8AC3E}">
        <p14:creationId xmlns:p14="http://schemas.microsoft.com/office/powerpoint/2010/main" val="325580233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F19B4-29E6-49A8-B53C-B798EE16895C}" type="slidenum">
              <a:rPr lang="en-US" altLang="ru-RU" sz="1800" b="1" smtClean="0"/>
              <a:pPr/>
              <a:t>30</a:t>
            </a:fld>
            <a:endParaRPr lang="en-US" altLang="ru-RU" sz="1800" b="1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35496" y="0"/>
            <a:ext cx="9144000" cy="1124278"/>
          </a:xfrm>
          <a:prstGeom prst="rect">
            <a:avLst/>
          </a:prstGeom>
          <a:noFill/>
          <a:ln>
            <a:noFill/>
          </a:ln>
          <a:effectLst>
            <a:outerShdw dist="45791" dir="3378596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sz="2800" dirty="0"/>
              <a:t>Обеспечение правопорядка – важное условие общественной стабильности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23192" y="1196752"/>
            <a:ext cx="8858328" cy="1008112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По итогам первого полугодия 2023 г. оперативная обстановка в подростковой среде характеризуется поступательным снижением числа совершенных преступлений. 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1488" y="2367211"/>
            <a:ext cx="4265504" cy="36004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ПО СТРАНЕ</a:t>
            </a:r>
            <a:endParaRPr lang="ru-RU" sz="2000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757031" y="2367211"/>
            <a:ext cx="4248473" cy="36004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ВИТЕБСКАЯ ОБЛАСТЬ</a:t>
            </a:r>
            <a:endParaRPr lang="ru-RU" sz="2000" b="1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31488" y="2955889"/>
            <a:ext cx="4265504" cy="419434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уменьшилось на 8,2%</a:t>
            </a:r>
            <a:endParaRPr lang="ru-RU" sz="2000" b="1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757031" y="2924944"/>
            <a:ext cx="4248473" cy="419434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увеличилось на 0,9%</a:t>
            </a:r>
            <a:endParaRPr lang="ru-RU" sz="2000" b="1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11820" y="3556544"/>
            <a:ext cx="8893684" cy="569804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наркомания и незаконный оборот наркотиков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11820" y="4330408"/>
            <a:ext cx="8893684" cy="2228205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В 2022 году зарегистрировано 600 фактов передозировки наркотиков </a:t>
            </a:r>
            <a:r>
              <a:rPr lang="ru-RU" sz="2000" b="1" dirty="0" smtClean="0"/>
              <a:t> (</a:t>
            </a:r>
            <a:r>
              <a:rPr lang="ru-RU" sz="2000" b="1" dirty="0"/>
              <a:t>19 допущено несовершеннолетними), в результате отравления наркотиками погибло 73 человека (63 мужчины и 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>10 </a:t>
            </a:r>
            <a:r>
              <a:rPr lang="ru-RU" sz="2000" b="1" dirty="0"/>
              <a:t>женщин). </a:t>
            </a:r>
            <a:endParaRPr lang="ru-RU" sz="2000" b="1" dirty="0" smtClean="0"/>
          </a:p>
          <a:p>
            <a:pPr algn="ctr"/>
            <a:r>
              <a:rPr lang="ru-RU" sz="2000" b="1" dirty="0" smtClean="0"/>
              <a:t>За </a:t>
            </a:r>
            <a:r>
              <a:rPr lang="ru-RU" sz="2000" b="1" dirty="0"/>
              <a:t>6 месяцев 2023 г. – 270 фактов передозировки (1 допущена несовершеннолетними), погибло 34 человека (30 мужчин и 4 женщины).</a:t>
            </a:r>
          </a:p>
        </p:txBody>
      </p:sp>
    </p:spTree>
    <p:extLst>
      <p:ext uri="{BB962C8B-B14F-4D97-AF65-F5344CB8AC3E}">
        <p14:creationId xmlns:p14="http://schemas.microsoft.com/office/powerpoint/2010/main" val="28053545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F19B4-29E6-49A8-B53C-B798EE16895C}" type="slidenum">
              <a:rPr lang="en-US" altLang="ru-RU" sz="1800" b="1" smtClean="0"/>
              <a:pPr/>
              <a:t>31</a:t>
            </a:fld>
            <a:endParaRPr lang="en-US" altLang="ru-RU" sz="1800" b="1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35496" y="0"/>
            <a:ext cx="9144000" cy="1124278"/>
          </a:xfrm>
          <a:prstGeom prst="rect">
            <a:avLst/>
          </a:prstGeom>
          <a:noFill/>
          <a:ln>
            <a:noFill/>
          </a:ln>
          <a:effectLst>
            <a:outerShdw dist="45791" dir="3378596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sz="2800" dirty="0"/>
              <a:t>Обеспечение правопорядка – важное условие общественной стабильности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23192" y="1196752"/>
            <a:ext cx="8858328" cy="72008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В Витебской области в направление борьбы с </a:t>
            </a:r>
            <a:r>
              <a:rPr lang="ru-RU" sz="2000" b="1" dirty="0" err="1" smtClean="0"/>
              <a:t>наркопотреблением</a:t>
            </a:r>
            <a:r>
              <a:rPr lang="ru-RU" sz="2000" b="1" dirty="0" smtClean="0"/>
              <a:t> и </a:t>
            </a:r>
            <a:r>
              <a:rPr lang="ru-RU" sz="2000" b="1" dirty="0" err="1" smtClean="0"/>
              <a:t>наркораспространением</a:t>
            </a:r>
            <a:endParaRPr lang="ru-RU" sz="20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23192" y="2108218"/>
            <a:ext cx="4016760" cy="1296144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увеличение количества выявленных уголовно наказуемых деяний 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>(</a:t>
            </a:r>
            <a:r>
              <a:rPr lang="ru-RU" sz="2000" b="1" dirty="0"/>
              <a:t>со 153 до 166)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954488" y="2108218"/>
            <a:ext cx="4016760" cy="1296144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увеличение количества задержанных лиц (с 67 до 77</a:t>
            </a:r>
            <a:r>
              <a:rPr lang="ru-RU" sz="2000" b="1" dirty="0" smtClean="0"/>
              <a:t>), связанных со сбытом </a:t>
            </a:r>
            <a:endParaRPr lang="ru-RU" sz="2000" b="1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23192" y="3567148"/>
            <a:ext cx="4016760" cy="1584176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увеличилась масса изъятых из незаконного оборота наркотических средств, психотропных веществ и их аналогов (с 24,1 до 88,4 кг)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954488" y="3567148"/>
            <a:ext cx="4016760" cy="2664296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на учете в органах здравоохранения области состоит 865 наркозависимых лица, из которых 435 лиц состоят на диспансерном учёте и имеют синдром зависимости 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23192" y="5275270"/>
            <a:ext cx="4016760" cy="1584176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снизилось количество отравлений наркотическими средствами и психотропными веществами </a:t>
            </a:r>
          </a:p>
          <a:p>
            <a:pPr algn="ctr"/>
            <a:r>
              <a:rPr lang="ru-RU" sz="2000" b="1" dirty="0"/>
              <a:t>(с 46 до 25)</a:t>
            </a:r>
          </a:p>
        </p:txBody>
      </p:sp>
    </p:spTree>
    <p:extLst>
      <p:ext uri="{BB962C8B-B14F-4D97-AF65-F5344CB8AC3E}">
        <p14:creationId xmlns:p14="http://schemas.microsoft.com/office/powerpoint/2010/main" val="4645017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F19B4-29E6-49A8-B53C-B798EE16895C}" type="slidenum">
              <a:rPr lang="en-US" altLang="ru-RU" sz="1800" b="1" smtClean="0"/>
              <a:pPr/>
              <a:t>32</a:t>
            </a:fld>
            <a:endParaRPr lang="en-US" altLang="ru-RU" sz="1800" b="1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35496" y="0"/>
            <a:ext cx="9144000" cy="1124278"/>
          </a:xfrm>
          <a:prstGeom prst="rect">
            <a:avLst/>
          </a:prstGeom>
          <a:noFill/>
          <a:ln>
            <a:noFill/>
          </a:ln>
          <a:effectLst>
            <a:outerShdw dist="45791" dir="3378596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sz="2800" dirty="0"/>
              <a:t>Обеспечение правопорядка – важное условие общественной стабильности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78332" y="1125438"/>
            <a:ext cx="8858328" cy="936104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По подсчетам экспертов, потребитель наркотиков в течение своей жизни вовлекает в употребление наркотических средств и психотропных веществ от 5 до 17 человек.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44404" y="2204864"/>
            <a:ext cx="4265504" cy="36004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ПО СТРАНЕ</a:t>
            </a:r>
            <a:endParaRPr lang="ru-RU" sz="2000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769947" y="2204864"/>
            <a:ext cx="4248473" cy="36004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ВИТЕБСКАЯ ОБЛАСТЬ</a:t>
            </a:r>
            <a:endParaRPr lang="ru-RU" sz="2000" b="1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52092" y="2708226"/>
            <a:ext cx="4257816" cy="3601094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В 2022 году 109 несовершеннолетних лиц совершили </a:t>
            </a:r>
          </a:p>
          <a:p>
            <a:pPr algn="ctr"/>
            <a:r>
              <a:rPr lang="ru-RU" sz="2000" b="1" dirty="0"/>
              <a:t>141 преступление в сфере незаконного оборота наркотиков. </a:t>
            </a:r>
          </a:p>
          <a:p>
            <a:pPr algn="ctr"/>
            <a:r>
              <a:rPr lang="ru-RU" sz="2000" b="1" dirty="0"/>
              <a:t>За 6 месяцев 2023 г. </a:t>
            </a:r>
          </a:p>
          <a:p>
            <a:pPr algn="ctr"/>
            <a:r>
              <a:rPr lang="ru-RU" sz="2000" b="1" dirty="0" smtClean="0"/>
              <a:t>40 </a:t>
            </a:r>
            <a:r>
              <a:rPr lang="ru-RU" sz="2000" b="1" dirty="0"/>
              <a:t>несовершеннолетних лиц совершили </a:t>
            </a:r>
          </a:p>
          <a:p>
            <a:pPr algn="ctr"/>
            <a:r>
              <a:rPr lang="ru-RU" sz="2000" b="1" dirty="0"/>
              <a:t>33 преступления.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765275" y="2708226"/>
            <a:ext cx="4257816" cy="3601094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В 2022 году </a:t>
            </a:r>
            <a:r>
              <a:rPr lang="ru-RU" sz="2000" b="1" dirty="0" smtClean="0"/>
              <a:t>11 </a:t>
            </a:r>
            <a:r>
              <a:rPr lang="ru-RU" sz="2000" b="1" dirty="0"/>
              <a:t>несовершеннолетних лиц совершили 11 </a:t>
            </a:r>
            <a:r>
              <a:rPr lang="ru-RU" sz="2000" b="1" dirty="0" smtClean="0"/>
              <a:t>преступлений</a:t>
            </a:r>
            <a:r>
              <a:rPr lang="ru-RU" sz="2000" b="1" dirty="0"/>
              <a:t> в сфере незаконного оборота наркотиков</a:t>
            </a:r>
            <a:r>
              <a:rPr lang="ru-RU" sz="2000" b="1" dirty="0" smtClean="0"/>
              <a:t>. </a:t>
            </a:r>
          </a:p>
          <a:p>
            <a:pPr algn="ctr"/>
            <a:r>
              <a:rPr lang="ru-RU" sz="2000" b="1" dirty="0" smtClean="0"/>
              <a:t>В </a:t>
            </a:r>
            <a:r>
              <a:rPr lang="ru-RU" sz="2000" b="1" dirty="0"/>
              <a:t>январе-сентябре 2023 года выявлено </a:t>
            </a:r>
            <a:endParaRPr lang="ru-RU" sz="2000" b="1" dirty="0" smtClean="0"/>
          </a:p>
          <a:p>
            <a:pPr algn="ctr"/>
            <a:r>
              <a:rPr lang="ru-RU" sz="2000" b="1" dirty="0" smtClean="0"/>
              <a:t>6 </a:t>
            </a:r>
            <a:r>
              <a:rPr lang="ru-RU" sz="2000" b="1" dirty="0"/>
              <a:t>несовершеннолетних, совершивших </a:t>
            </a:r>
            <a:endParaRPr lang="ru-RU" sz="2000" b="1" dirty="0" smtClean="0"/>
          </a:p>
          <a:p>
            <a:pPr algn="ctr"/>
            <a:r>
              <a:rPr lang="ru-RU" sz="2000" b="1" dirty="0" smtClean="0"/>
              <a:t>4 преступления.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85830038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F19B4-29E6-49A8-B53C-B798EE16895C}" type="slidenum">
              <a:rPr lang="en-US" altLang="ru-RU" sz="1800" b="1" smtClean="0"/>
              <a:pPr/>
              <a:t>33</a:t>
            </a:fld>
            <a:endParaRPr lang="en-US" altLang="ru-RU" sz="1800" b="1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35496" y="0"/>
            <a:ext cx="9144000" cy="1124278"/>
          </a:xfrm>
          <a:prstGeom prst="rect">
            <a:avLst/>
          </a:prstGeom>
          <a:noFill/>
          <a:ln>
            <a:noFill/>
          </a:ln>
          <a:effectLst>
            <a:outerShdw dist="45791" dir="3378596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sz="2800" dirty="0"/>
              <a:t>Обеспечение правопорядка – важное условие общественной стабильности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78332" y="1125438"/>
            <a:ext cx="8858328" cy="936104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проводится работа по вовлечению лиц, страдающих алкоголизмом, наркоманией, </a:t>
            </a:r>
            <a:r>
              <a:rPr lang="ru-RU" sz="2000" b="1" dirty="0" smtClean="0"/>
              <a:t>токсикоманией в </a:t>
            </a:r>
            <a:r>
              <a:rPr lang="ru-RU" sz="2000" b="1" dirty="0"/>
              <a:t>общественную </a:t>
            </a:r>
            <a:r>
              <a:rPr lang="ru-RU" sz="2000" b="1" dirty="0" smtClean="0"/>
              <a:t>жизнь </a:t>
            </a:r>
            <a:endParaRPr lang="ru-RU" sz="20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44404" y="2204864"/>
            <a:ext cx="4265504" cy="36004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ПО СТРАНЕ</a:t>
            </a:r>
            <a:endParaRPr lang="ru-RU" sz="2000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769947" y="2204864"/>
            <a:ext cx="4248473" cy="36004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ВИТЕБСКАЯ ОБЛАСТЬ</a:t>
            </a:r>
            <a:endParaRPr lang="ru-RU" sz="2000" b="1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52092" y="2708225"/>
            <a:ext cx="4257816" cy="4013249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За 6 </a:t>
            </a:r>
            <a:r>
              <a:rPr lang="ru-RU" sz="2000" b="1" dirty="0"/>
              <a:t>месяцев 2023 года количество преступлений, совершенных лицами в состоянии алкогольного опьянения, уменьшилось 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>(-</a:t>
            </a:r>
            <a:r>
              <a:rPr lang="ru-RU" sz="2000" b="1" dirty="0"/>
              <a:t>8,0%; с 7 723 до 7 103). Также снизился на 0,9% (с 31,5% до 30,6%) удельный вес преступлений, совершенных лицами в состоянии алкогольного опьянения, от их общего числа.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760604" y="2708224"/>
            <a:ext cx="4257816" cy="4013249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количество преступлений, совершенных лицами в состоянии алкогольного опьянения, уменьшилось 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>(-</a:t>
            </a:r>
            <a:r>
              <a:rPr lang="ru-RU" sz="2000" b="1" dirty="0"/>
              <a:t>12,7%; с 1 453 до 1 269). Также снизился на 1,7% 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>(</a:t>
            </a:r>
            <a:r>
              <a:rPr lang="ru-RU" sz="2000" b="1" dirty="0"/>
              <a:t>с 35,3% до 33,6%) удельный вес преступлений, совершенных лицами в состоянии алкогольного опьянения, от их общего числа. </a:t>
            </a:r>
          </a:p>
        </p:txBody>
      </p:sp>
    </p:spTree>
    <p:extLst>
      <p:ext uri="{BB962C8B-B14F-4D97-AF65-F5344CB8AC3E}">
        <p14:creationId xmlns:p14="http://schemas.microsoft.com/office/powerpoint/2010/main" val="398984592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F19B4-29E6-49A8-B53C-B798EE16895C}" type="slidenum">
              <a:rPr lang="en-US" altLang="ru-RU" sz="1800" b="1" smtClean="0"/>
              <a:pPr/>
              <a:t>34</a:t>
            </a:fld>
            <a:endParaRPr lang="en-US" altLang="ru-RU" sz="1800" b="1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35496" y="0"/>
            <a:ext cx="9144000" cy="1124278"/>
          </a:xfrm>
          <a:prstGeom prst="rect">
            <a:avLst/>
          </a:prstGeom>
          <a:noFill/>
          <a:ln>
            <a:noFill/>
          </a:ln>
          <a:effectLst>
            <a:outerShdw dist="45791" dir="3378596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sz="2800" dirty="0"/>
              <a:t>Обеспечение правопорядка – важное условие общественной стабильности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78332" y="1125438"/>
            <a:ext cx="8858328" cy="936104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Одним из основных национальных интересов в социальной сфере является минимизация уровня коррупции.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44404" y="2204864"/>
            <a:ext cx="4265504" cy="36004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ПО СТРАНЕ</a:t>
            </a:r>
            <a:endParaRPr lang="ru-RU" sz="2000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769947" y="2204864"/>
            <a:ext cx="4248473" cy="36004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ВИТЕБСКАЯ ОБЛАСТЬ</a:t>
            </a:r>
            <a:endParaRPr lang="ru-RU" sz="2000" b="1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52092" y="2708225"/>
            <a:ext cx="4257816" cy="4013249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В 2022 году в республике зарегистрировано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1 </a:t>
            </a:r>
            <a:r>
              <a:rPr lang="ru-RU" b="1" dirty="0"/>
              <a:t>328 уголовных дел о коррупционных преступлениях, что на 26,6% больше, чем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в </a:t>
            </a:r>
            <a:r>
              <a:rPr lang="ru-RU" b="1" dirty="0"/>
              <a:t>2021 году (1 049).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В </a:t>
            </a:r>
            <a:r>
              <a:rPr lang="ru-RU" b="1" dirty="0"/>
              <a:t>первом полугодии 2023 г. зарегистрировано 638 уголовных дел </a:t>
            </a:r>
            <a:r>
              <a:rPr lang="ru-RU" b="1" dirty="0" smtClean="0"/>
              <a:t>о </a:t>
            </a:r>
            <a:r>
              <a:rPr lang="ru-RU" b="1" dirty="0"/>
              <a:t>коррупционных преступлениях, что составило 1,5% от общего числа возбужденных уголовных дел о всех преступлениях (41 208).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760604" y="2708224"/>
            <a:ext cx="4257816" cy="4013249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В январе-сентябре 2023 года </a:t>
            </a:r>
            <a:r>
              <a:rPr lang="ru-RU" b="1" dirty="0" smtClean="0"/>
              <a:t>количество </a:t>
            </a:r>
            <a:r>
              <a:rPr lang="ru-RU" b="1" dirty="0"/>
              <a:t>уголовных дел, возбужденных по коррупционным составам увеличилось на 5,7% 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(</a:t>
            </a:r>
            <a:r>
              <a:rPr lang="ru-RU" b="1" dirty="0"/>
              <a:t>с 88 до 93), аналогичная тенденция отмечалась и по итогам 2022 года (со 110 до 112).</a:t>
            </a:r>
          </a:p>
          <a:p>
            <a:pPr algn="ctr"/>
            <a:r>
              <a:rPr lang="ru-RU" b="1" dirty="0"/>
              <a:t>Коррупционные преступления в январе-сентябре </a:t>
            </a:r>
            <a:r>
              <a:rPr lang="ru-RU" b="1" dirty="0" err="1"/>
              <a:t>т.г</a:t>
            </a:r>
            <a:r>
              <a:rPr lang="ru-RU" b="1" dirty="0"/>
              <a:t>. составили 1,3% от числа зарегистрированных на территории области.</a:t>
            </a:r>
          </a:p>
        </p:txBody>
      </p:sp>
    </p:spTree>
    <p:extLst>
      <p:ext uri="{BB962C8B-B14F-4D97-AF65-F5344CB8AC3E}">
        <p14:creationId xmlns:p14="http://schemas.microsoft.com/office/powerpoint/2010/main" val="5073563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F19B4-29E6-49A8-B53C-B798EE16895C}" type="slidenum">
              <a:rPr lang="en-US" altLang="ru-RU" sz="1800" b="1" smtClean="0"/>
              <a:pPr/>
              <a:t>35</a:t>
            </a:fld>
            <a:endParaRPr lang="en-US" altLang="ru-RU" sz="1800" b="1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35496" y="0"/>
            <a:ext cx="9144000" cy="1124278"/>
          </a:xfrm>
          <a:prstGeom prst="rect">
            <a:avLst/>
          </a:prstGeom>
          <a:noFill/>
          <a:ln>
            <a:noFill/>
          </a:ln>
          <a:effectLst>
            <a:outerShdw dist="45791" dir="3378596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sz="2800" dirty="0"/>
              <a:t>Обеспечение правопорядка – важное условие общественной стабильности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78332" y="1125438"/>
            <a:ext cx="8858328" cy="1582788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В структуре коррупционной преступности традиционно преобладают взяточничество, хищение путем злоупотребления служебными полномочиями, злоупотребление властью или служебными полномочиями, превышение власти или служебных полномочий.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66904" y="2780928"/>
            <a:ext cx="4265504" cy="36004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ПО СТРАНЕ</a:t>
            </a:r>
            <a:endParaRPr lang="ru-RU" sz="2000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788187" y="2780462"/>
            <a:ext cx="4248473" cy="36004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ВИТЕБСКАЯ ОБЛАСТЬ</a:t>
            </a:r>
            <a:endParaRPr lang="ru-RU" sz="2000" b="1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78332" y="3237646"/>
            <a:ext cx="4257816" cy="3620353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в 2021–2022 годах и первом полугодии 2023 г. расследовано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3 </a:t>
            </a:r>
            <a:r>
              <a:rPr lang="ru-RU" b="1" dirty="0"/>
              <a:t>370 уголовных дел о коррупционных преступлениях </a:t>
            </a:r>
            <a:r>
              <a:rPr lang="ru-RU" b="1" dirty="0" smtClean="0"/>
              <a:t>2021 </a:t>
            </a:r>
            <a:r>
              <a:rPr lang="ru-RU" b="1" dirty="0"/>
              <a:t>год – 1 285 дел, </a:t>
            </a:r>
            <a:endParaRPr lang="ru-RU" b="1" dirty="0" smtClean="0"/>
          </a:p>
          <a:p>
            <a:pPr algn="ctr"/>
            <a:r>
              <a:rPr lang="ru-RU" b="1" dirty="0" smtClean="0"/>
              <a:t>2022 </a:t>
            </a:r>
            <a:r>
              <a:rPr lang="ru-RU" b="1" dirty="0"/>
              <a:t>год – </a:t>
            </a:r>
            <a:r>
              <a:rPr lang="ru-RU" b="1" dirty="0" smtClean="0"/>
              <a:t>1 </a:t>
            </a:r>
            <a:r>
              <a:rPr lang="ru-RU" b="1" dirty="0"/>
              <a:t>710, первое полугодие текущего года – </a:t>
            </a:r>
            <a:r>
              <a:rPr lang="ru-RU" b="1" dirty="0" smtClean="0"/>
              <a:t>375.</a:t>
            </a:r>
          </a:p>
          <a:p>
            <a:pPr algn="ctr"/>
            <a:r>
              <a:rPr lang="ru-RU" b="1" dirty="0"/>
              <a:t>Сумма причиненного совершением коррупционных преступлений ущерба (вреда) </a:t>
            </a:r>
            <a:r>
              <a:rPr lang="ru-RU" b="1" dirty="0" smtClean="0"/>
              <a:t>составила </a:t>
            </a:r>
            <a:r>
              <a:rPr lang="ru-RU" b="1" dirty="0"/>
              <a:t>49,6 млн рублей. 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767555" y="3237646"/>
            <a:ext cx="4329987" cy="3620354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по итогам января-сентября 2023 г. расследовано 238 уголовных дел экономической направленности.</a:t>
            </a:r>
          </a:p>
          <a:p>
            <a:pPr algn="ctr"/>
            <a:r>
              <a:rPr lang="ru-RU" b="1" dirty="0"/>
              <a:t>Сумма причиненного совершением коррупционных преступлений ущерба (вреда)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по </a:t>
            </a:r>
            <a:r>
              <a:rPr lang="ru-RU" b="1" dirty="0"/>
              <a:t>оконченным составила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717,8 </a:t>
            </a:r>
            <a:r>
              <a:rPr lang="ru-RU" b="1" dirty="0"/>
              <a:t>тыс. рублей. </a:t>
            </a:r>
          </a:p>
        </p:txBody>
      </p:sp>
    </p:spTree>
    <p:extLst>
      <p:ext uri="{BB962C8B-B14F-4D97-AF65-F5344CB8AC3E}">
        <p14:creationId xmlns:p14="http://schemas.microsoft.com/office/powerpoint/2010/main" val="26789755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F19B4-29E6-49A8-B53C-B798EE16895C}" type="slidenum">
              <a:rPr lang="en-US" altLang="ru-RU" sz="1800" b="1" smtClean="0"/>
              <a:pPr/>
              <a:t>36</a:t>
            </a:fld>
            <a:endParaRPr lang="en-US" altLang="ru-RU" sz="1800" b="1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35496" y="0"/>
            <a:ext cx="9144000" cy="1124278"/>
          </a:xfrm>
          <a:prstGeom prst="rect">
            <a:avLst/>
          </a:prstGeom>
          <a:noFill/>
          <a:ln>
            <a:noFill/>
          </a:ln>
          <a:effectLst>
            <a:outerShdw dist="45791" dir="3378596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sz="2800" dirty="0"/>
              <a:t>Обеспечение правопорядка – важное условие общественной стабильности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78332" y="1125438"/>
            <a:ext cx="8858328" cy="1007418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наблюдется </a:t>
            </a:r>
            <a:r>
              <a:rPr lang="ru-RU" sz="2000" b="1" dirty="0"/>
              <a:t>рост количества регистрируемых преступлений, совершаемых с использованием информационно-коммуникационных </a:t>
            </a:r>
            <a:r>
              <a:rPr lang="ru-RU" sz="2000" b="1" dirty="0" smtClean="0"/>
              <a:t>технологий (ИКТ)</a:t>
            </a:r>
            <a:endParaRPr lang="ru-RU" sz="20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79420" y="2230839"/>
            <a:ext cx="4265504" cy="36004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ПО СТРАНЕ</a:t>
            </a:r>
            <a:endParaRPr lang="ru-RU" sz="2000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800703" y="2230373"/>
            <a:ext cx="4248473" cy="36004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ВИТЕБСКАЯ ОБЛАСТЬ</a:t>
            </a:r>
            <a:endParaRPr lang="ru-RU" sz="2000" b="1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51708" y="2839503"/>
            <a:ext cx="4257816" cy="2677729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в феврале–марте 2023 г</a:t>
            </a:r>
            <a:r>
              <a:rPr lang="ru-RU" b="1" dirty="0" smtClean="0"/>
              <a:t>. произошел </a:t>
            </a:r>
            <a:r>
              <a:rPr lang="ru-RU" b="1" dirty="0"/>
              <a:t>рост преступлений, совершенных с использованием ИКТ (на 29,4%).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706673" y="2839502"/>
            <a:ext cx="4329987" cy="267773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по итогам января-сентября </a:t>
            </a:r>
            <a:r>
              <a:rPr lang="ru-RU" b="1" dirty="0" err="1"/>
              <a:t>т.г</a:t>
            </a:r>
            <a:r>
              <a:rPr lang="ru-RU" b="1" dirty="0"/>
              <a:t>. увеличилось количество регистрируемых </a:t>
            </a:r>
            <a:r>
              <a:rPr lang="ru-RU" b="1" dirty="0" err="1"/>
              <a:t>киберперступлений</a:t>
            </a:r>
            <a:r>
              <a:rPr lang="ru-RU" b="1" dirty="0"/>
              <a:t> на 22,8%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(с </a:t>
            </a:r>
            <a:r>
              <a:rPr lang="ru-RU" b="1" dirty="0"/>
              <a:t>1047 до 1286), при этом основной их всплеск был зарегистрирован в январе-апреле </a:t>
            </a:r>
            <a:r>
              <a:rPr lang="ru-RU" b="1" dirty="0" err="1"/>
              <a:t>т.г</a:t>
            </a:r>
            <a:r>
              <a:rPr lang="ru-RU" b="1" dirty="0"/>
              <a:t>. и составил 45,5%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(</a:t>
            </a:r>
            <a:r>
              <a:rPr lang="ru-RU" b="1" dirty="0"/>
              <a:t>с 420 до </a:t>
            </a:r>
            <a:r>
              <a:rPr lang="ru-RU" b="1" dirty="0" smtClean="0"/>
              <a:t>611)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0746229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F19B4-29E6-49A8-B53C-B798EE16895C}" type="slidenum">
              <a:rPr lang="en-US" altLang="ru-RU" sz="1800" b="1" smtClean="0"/>
              <a:pPr/>
              <a:t>37</a:t>
            </a:fld>
            <a:endParaRPr lang="en-US" altLang="ru-RU" sz="1800" b="1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35496" y="0"/>
            <a:ext cx="9144000" cy="1124278"/>
          </a:xfrm>
          <a:prstGeom prst="rect">
            <a:avLst/>
          </a:prstGeom>
          <a:noFill/>
          <a:ln>
            <a:noFill/>
          </a:ln>
          <a:effectLst>
            <a:outerShdw dist="45791" dir="3378596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sz="2800" dirty="0"/>
              <a:t>Обеспечение правопорядка – важное условие общественной стабильности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79512" y="1484784"/>
            <a:ext cx="4896544" cy="366269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«Беларусь является примером отсутствия пропасти между богатыми и бедными, примером социальной защищенности всех граждан, примером здорового общества 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и </a:t>
            </a:r>
            <a:r>
              <a:rPr lang="ru-RU" sz="2400" b="1" dirty="0"/>
              <a:t>традиционных ценностей».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38" t="12201" r="14562" b="3932"/>
          <a:stretch/>
        </p:blipFill>
        <p:spPr>
          <a:xfrm>
            <a:off x="5292080" y="1455064"/>
            <a:ext cx="3744416" cy="3692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0723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251520" y="2130425"/>
            <a:ext cx="8206680" cy="1874639"/>
          </a:xfrm>
        </p:spPr>
        <p:txBody>
          <a:bodyPr/>
          <a:lstStyle/>
          <a:p>
            <a:r>
              <a:rPr lang="ru-RU" altLang="ru-RU" dirty="0" smtClean="0"/>
              <a:t>СОЦИАЛЬНАЯ БЕЗОПАСНОСТЬ:</a:t>
            </a:r>
            <a:br>
              <a:rPr lang="ru-RU" altLang="ru-RU" dirty="0" smtClean="0"/>
            </a:br>
            <a:r>
              <a:rPr lang="ru-RU" altLang="ru-RU" dirty="0" smtClean="0"/>
              <a:t>ОСНОВНЫЕ ПРИНЦИПЫ </a:t>
            </a:r>
            <a:br>
              <a:rPr lang="ru-RU" altLang="ru-RU" dirty="0" smtClean="0"/>
            </a:br>
            <a:r>
              <a:rPr lang="ru-RU" altLang="ru-RU" dirty="0" smtClean="0"/>
              <a:t>И ПРИОРИТЕТЫ</a:t>
            </a:r>
          </a:p>
        </p:txBody>
      </p:sp>
      <p:sp>
        <p:nvSpPr>
          <p:cNvPr id="3" name="Овал 2"/>
          <p:cNvSpPr/>
          <p:nvPr/>
        </p:nvSpPr>
        <p:spPr>
          <a:xfrm rot="20711446">
            <a:off x="291824" y="480834"/>
            <a:ext cx="1999778" cy="1008112"/>
          </a:xfrm>
          <a:prstGeom prst="ellipse">
            <a:avLst/>
          </a:prstGeom>
          <a:solidFill>
            <a:schemeClr val="bg1"/>
          </a:solidFill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548680"/>
            <a:ext cx="951199" cy="850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09011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2474"/>
            <a:ext cx="9144000" cy="868362"/>
          </a:xfrm>
        </p:spPr>
        <p:txBody>
          <a:bodyPr/>
          <a:lstStyle/>
          <a:p>
            <a:r>
              <a:rPr lang="ru-RU" sz="3200" dirty="0"/>
              <a:t>Глобальные вызовы и новые реалии мирового развития в социальной сфере</a:t>
            </a:r>
            <a:endParaRPr lang="ru-RU" sz="3200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F19B4-29E6-49A8-B53C-B798EE16895C}" type="slidenum">
              <a:rPr lang="en-US" altLang="ru-RU" sz="1800" b="1" smtClean="0"/>
              <a:pPr/>
              <a:t>4</a:t>
            </a:fld>
            <a:endParaRPr lang="en-US" altLang="ru-RU" sz="18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940836"/>
            <a:ext cx="4272754" cy="4365104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179512" y="1156662"/>
            <a:ext cx="4968552" cy="792088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Наиболее быстро прирастает население Африки </a:t>
            </a:r>
          </a:p>
        </p:txBody>
      </p:sp>
      <p:sp>
        <p:nvSpPr>
          <p:cNvPr id="4" name="Стрелка вниз 3"/>
          <p:cNvSpPr/>
          <p:nvPr/>
        </p:nvSpPr>
        <p:spPr>
          <a:xfrm>
            <a:off x="2447764" y="1948750"/>
            <a:ext cx="432048" cy="290736"/>
          </a:xfrm>
          <a:prstGeom prst="downArrow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79512" y="2251256"/>
            <a:ext cx="4968552" cy="474208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2023 г. – 1,3 млрд человек</a:t>
            </a:r>
            <a:endParaRPr lang="ru-RU" b="1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79512" y="2884194"/>
            <a:ext cx="4968552" cy="474208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2090 г. – 4 млрд человек</a:t>
            </a:r>
            <a:endParaRPr lang="ru-RU" b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48660"/>
            <a:ext cx="3514723" cy="2633876"/>
          </a:xfrm>
          <a:prstGeom prst="rect">
            <a:avLst/>
          </a:prstGeom>
        </p:spPr>
      </p:pic>
      <p:sp>
        <p:nvSpPr>
          <p:cNvPr id="10" name="Скругленный прямоугольник 9"/>
          <p:cNvSpPr/>
          <p:nvPr/>
        </p:nvSpPr>
        <p:spPr>
          <a:xfrm>
            <a:off x="3635896" y="4811986"/>
            <a:ext cx="3297517" cy="474208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2023 г. – 1,4 млрд человек</a:t>
            </a:r>
            <a:endParaRPr lang="ru-RU" b="1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635896" y="5444924"/>
            <a:ext cx="3297517" cy="474208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2090 г. – 800 млн человек</a:t>
            </a:r>
            <a:endParaRPr lang="ru-RU" b="1" dirty="0"/>
          </a:p>
        </p:txBody>
      </p:sp>
      <p:sp>
        <p:nvSpPr>
          <p:cNvPr id="12" name="Стрелка вниз 11"/>
          <p:cNvSpPr/>
          <p:nvPr/>
        </p:nvSpPr>
        <p:spPr>
          <a:xfrm rot="16200000">
            <a:off x="3131840" y="5077527"/>
            <a:ext cx="432048" cy="576064"/>
          </a:xfrm>
          <a:prstGeom prst="downArrow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635896" y="3644685"/>
            <a:ext cx="3263205" cy="789039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Количество населения Китая падает</a:t>
            </a:r>
            <a:endParaRPr lang="ru-RU" b="1" dirty="0"/>
          </a:p>
        </p:txBody>
      </p:sp>
      <p:sp>
        <p:nvSpPr>
          <p:cNvPr id="14" name="Стрелка вниз 13"/>
          <p:cNvSpPr/>
          <p:nvPr/>
        </p:nvSpPr>
        <p:spPr>
          <a:xfrm rot="5400000">
            <a:off x="5436096" y="1177842"/>
            <a:ext cx="432048" cy="576064"/>
          </a:xfrm>
          <a:prstGeom prst="downArrow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>
            <a:off x="5051474" y="4438647"/>
            <a:ext cx="432048" cy="290736"/>
          </a:xfrm>
          <a:prstGeom prst="downArrow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88970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F19B4-29E6-49A8-B53C-B798EE16895C}" type="slidenum">
              <a:rPr lang="en-US" altLang="ru-RU" sz="1800" b="1" smtClean="0"/>
              <a:pPr/>
              <a:t>5</a:t>
            </a:fld>
            <a:endParaRPr lang="en-US" altLang="ru-RU" sz="1800" b="1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79512" y="1196752"/>
            <a:ext cx="8856984" cy="792088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Негативный демографический тренд – уменьшение количества детей в семье.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0" y="72474"/>
            <a:ext cx="9144000" cy="868362"/>
          </a:xfrm>
          <a:prstGeom prst="rect">
            <a:avLst/>
          </a:prstGeom>
          <a:noFill/>
          <a:ln>
            <a:noFill/>
          </a:ln>
          <a:effectLst>
            <a:outerShdw dist="45791" dir="3378596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sz="3200" dirty="0" smtClean="0"/>
              <a:t>Глобальные вызовы и новые реалии мирового развития в социальной сфере</a:t>
            </a:r>
            <a:endParaRPr lang="ru-RU" sz="32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331640" y="2210484"/>
            <a:ext cx="2952328" cy="930484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в начале 50-х </a:t>
            </a:r>
            <a:br>
              <a:rPr lang="ru-RU" b="1" dirty="0" smtClean="0"/>
            </a:br>
            <a:r>
              <a:rPr lang="ru-RU" b="1" dirty="0" smtClean="0"/>
              <a:t>на 1 женщину – 5 детей</a:t>
            </a:r>
            <a:endParaRPr lang="ru-RU" b="1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077036" y="2210484"/>
            <a:ext cx="2952328" cy="930484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к концу 2020-х </a:t>
            </a:r>
          </a:p>
          <a:p>
            <a:pPr algn="ctr"/>
            <a:r>
              <a:rPr lang="ru-RU" b="1" dirty="0" smtClean="0"/>
              <a:t>на 1 женщину – около 2-х детей</a:t>
            </a:r>
            <a:endParaRPr lang="ru-RU" b="1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79512" y="3335180"/>
            <a:ext cx="8856984" cy="1068288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мы живем в эпоху имущественного расслоения – массовой концентрации богатства и беспрецедентного неравенства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331640" y="4548936"/>
            <a:ext cx="2952328" cy="930484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10% самых богатых людей владеют 76% всего богатства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077036" y="4548936"/>
            <a:ext cx="2952328" cy="930484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беднейшие – всего 2%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259632" y="5624887"/>
            <a:ext cx="6769732" cy="1096587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Половина населения мира живет в странах, где правительствам приходится тратить больше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на </a:t>
            </a:r>
            <a:r>
              <a:rPr lang="ru-RU" b="1" dirty="0"/>
              <a:t>погашение долгов, чем они могут потратить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на </a:t>
            </a:r>
            <a:r>
              <a:rPr lang="ru-RU" b="1" dirty="0"/>
              <a:t>образование или здравоохранение</a:t>
            </a:r>
          </a:p>
        </p:txBody>
      </p:sp>
    </p:spTree>
    <p:extLst>
      <p:ext uri="{BB962C8B-B14F-4D97-AF65-F5344CB8AC3E}">
        <p14:creationId xmlns:p14="http://schemas.microsoft.com/office/powerpoint/2010/main" val="17806432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F19B4-29E6-49A8-B53C-B798EE16895C}" type="slidenum">
              <a:rPr lang="en-US" altLang="ru-RU" sz="1800" b="1" smtClean="0"/>
              <a:pPr/>
              <a:t>6</a:t>
            </a:fld>
            <a:endParaRPr lang="en-US" altLang="ru-RU" sz="1800" b="1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0" y="72474"/>
            <a:ext cx="9144000" cy="868362"/>
          </a:xfrm>
          <a:prstGeom prst="rect">
            <a:avLst/>
          </a:prstGeom>
          <a:noFill/>
          <a:ln>
            <a:noFill/>
          </a:ln>
          <a:effectLst>
            <a:outerShdw dist="45791" dir="3378596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sz="3200" dirty="0" smtClean="0"/>
              <a:t>Глобальные вызовы и новые реалии мирового развития в социальной сфере</a:t>
            </a:r>
            <a:endParaRPr lang="ru-RU" sz="3200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90364" y="1124744"/>
            <a:ext cx="8363272" cy="792088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Продолжают сокращаться производственный потенциал мирового сельского хозяйства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90364" y="2204864"/>
            <a:ext cx="8363272" cy="792088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Уже сегодня более 3 млрд жителей планеты не могут позволить себе здоровое питание. 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90364" y="3260812"/>
            <a:ext cx="8363272" cy="792088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число голодающих в мире увеличилось на 122 млн чел.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2760" y="4167137"/>
            <a:ext cx="3960440" cy="2587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52951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F19B4-29E6-49A8-B53C-B798EE16895C}" type="slidenum">
              <a:rPr lang="en-US" altLang="ru-RU" sz="1800" b="1" smtClean="0"/>
              <a:pPr/>
              <a:t>7</a:t>
            </a:fld>
            <a:endParaRPr lang="en-US" altLang="ru-RU" sz="1800" b="1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0" y="72474"/>
            <a:ext cx="9144000" cy="868362"/>
          </a:xfrm>
          <a:prstGeom prst="rect">
            <a:avLst/>
          </a:prstGeom>
          <a:noFill/>
          <a:ln>
            <a:noFill/>
          </a:ln>
          <a:effectLst>
            <a:outerShdw dist="45791" dir="3378596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sz="3200" dirty="0" smtClean="0"/>
              <a:t>Глобальные вызовы и новые реалии мирового развития в социальной сфере</a:t>
            </a:r>
            <a:endParaRPr lang="ru-RU" sz="3200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90364" y="1124744"/>
            <a:ext cx="8363272" cy="792088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Следствием глобальных вызовов является обострение социальных противоречий на европейском и других континентах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90364" y="2130476"/>
            <a:ext cx="3749588" cy="2451076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во многих странах Европы кризис доступного жилья сокращает доходы семей, углубляет неравенство, вредит здоровью детей, обедняет молодежь, приводит к росту бездомности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153236" y="2130476"/>
            <a:ext cx="3533564" cy="144254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число бездомных в Европе выросло до рекордных значений – практически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1 </a:t>
            </a:r>
            <a:r>
              <a:rPr lang="ru-RU" b="1" dirty="0"/>
              <a:t>млн чел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572000" y="3732204"/>
            <a:ext cx="3533564" cy="936104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в ФРГ </a:t>
            </a:r>
            <a:r>
              <a:rPr lang="ru-RU" b="1" dirty="0" smtClean="0"/>
              <a:t>в </a:t>
            </a:r>
            <a:r>
              <a:rPr lang="ru-RU" b="1" dirty="0"/>
              <a:t>2022 году было зарегистрировано 262,6 тыс. людей без крова</a:t>
            </a:r>
            <a:endParaRPr lang="ru-RU" b="1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203848" y="4827496"/>
            <a:ext cx="3533564" cy="91244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в </a:t>
            </a:r>
            <a:r>
              <a:rPr lang="ru-RU" b="1" dirty="0"/>
              <a:t>Испании </a:t>
            </a:r>
            <a:r>
              <a:rPr lang="ru-RU" b="1" dirty="0" smtClean="0"/>
              <a:t>в 2022 году </a:t>
            </a:r>
            <a:r>
              <a:rPr lang="ru-RU" b="1" dirty="0"/>
              <a:t>– чуть более </a:t>
            </a:r>
          </a:p>
          <a:p>
            <a:pPr algn="ctr"/>
            <a:r>
              <a:rPr lang="ru-RU" b="1" dirty="0"/>
              <a:t>28,5 тыс. чел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79512" y="5809035"/>
            <a:ext cx="3533564" cy="91244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в </a:t>
            </a:r>
            <a:r>
              <a:rPr lang="ru-RU" b="1" dirty="0"/>
              <a:t>Ирландии число бездомных составило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11,6 </a:t>
            </a:r>
            <a:r>
              <a:rPr lang="ru-RU" b="1" dirty="0"/>
              <a:t>тыс. чел</a:t>
            </a:r>
          </a:p>
        </p:txBody>
      </p:sp>
    </p:spTree>
    <p:extLst>
      <p:ext uri="{BB962C8B-B14F-4D97-AF65-F5344CB8AC3E}">
        <p14:creationId xmlns:p14="http://schemas.microsoft.com/office/powerpoint/2010/main" val="138662709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F19B4-29E6-49A8-B53C-B798EE16895C}" type="slidenum">
              <a:rPr lang="en-US" altLang="ru-RU" sz="1800" b="1" smtClean="0"/>
              <a:pPr/>
              <a:t>8</a:t>
            </a:fld>
            <a:endParaRPr lang="en-US" altLang="ru-RU" sz="1800" b="1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0" y="72474"/>
            <a:ext cx="9144000" cy="868362"/>
          </a:xfrm>
          <a:prstGeom prst="rect">
            <a:avLst/>
          </a:prstGeom>
          <a:noFill/>
          <a:ln>
            <a:noFill/>
          </a:ln>
          <a:effectLst>
            <a:outerShdw dist="45791" dir="3378596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sz="3200" dirty="0" smtClean="0"/>
              <a:t>Глобальные вызовы и новые реалии мирового развития в социальной сфере</a:t>
            </a:r>
            <a:endParaRPr lang="ru-RU" sz="3200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90364" y="1124744"/>
            <a:ext cx="8363272" cy="504056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основные национальные интересы в социальной сфере</a:t>
            </a:r>
            <a:endParaRPr lang="ru-RU" sz="2000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95377" y="2132856"/>
            <a:ext cx="8363272" cy="504056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удовлетворение ключевых социальных потребностей </a:t>
            </a:r>
            <a:r>
              <a:rPr lang="ru-RU" b="1" dirty="0" smtClean="0"/>
              <a:t>граждан;</a:t>
            </a:r>
            <a:endParaRPr lang="ru-RU" b="1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95377" y="2820820"/>
            <a:ext cx="8363272" cy="504056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обеспечение общественной безопасности и безопасности жизнедеятельности </a:t>
            </a:r>
            <a:r>
              <a:rPr lang="ru-RU" b="1" dirty="0" smtClean="0"/>
              <a:t>населения;</a:t>
            </a:r>
            <a:endParaRPr lang="ru-RU" b="1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95377" y="3508784"/>
            <a:ext cx="8363272" cy="504056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снижение уровня преступности и криминализации </a:t>
            </a:r>
            <a:r>
              <a:rPr lang="ru-RU" b="1" dirty="0" smtClean="0"/>
              <a:t>общества;</a:t>
            </a:r>
            <a:endParaRPr lang="ru-RU" b="1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95377" y="4184648"/>
            <a:ext cx="8363272" cy="504056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устойчивость рынка труда, минимизация безработицы и достойный уровень оплаты </a:t>
            </a:r>
            <a:r>
              <a:rPr lang="ru-RU" b="1" dirty="0" smtClean="0"/>
              <a:t>труда;</a:t>
            </a:r>
            <a:endParaRPr lang="ru-RU" b="1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87361" y="4875034"/>
            <a:ext cx="8363272" cy="504056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развитие интеллектуального и духовно-нравственного потенциала общества, укрепление </a:t>
            </a:r>
            <a:r>
              <a:rPr lang="ru-RU" b="1" dirty="0" smtClean="0"/>
              <a:t>патриотизма.</a:t>
            </a:r>
            <a:endParaRPr lang="ru-RU" b="1" dirty="0"/>
          </a:p>
        </p:txBody>
      </p:sp>
      <p:sp>
        <p:nvSpPr>
          <p:cNvPr id="13" name="Стрелка вниз 12"/>
          <p:cNvSpPr/>
          <p:nvPr/>
        </p:nvSpPr>
        <p:spPr>
          <a:xfrm>
            <a:off x="4352973" y="1626096"/>
            <a:ext cx="432048" cy="506760"/>
          </a:xfrm>
          <a:prstGeom prst="downArrow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691700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F19B4-29E6-49A8-B53C-B798EE16895C}" type="slidenum">
              <a:rPr lang="en-US" altLang="ru-RU" sz="1800" b="1" smtClean="0"/>
              <a:pPr/>
              <a:t>9</a:t>
            </a:fld>
            <a:endParaRPr lang="en-US" altLang="ru-RU" sz="1800" b="1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0" y="72474"/>
            <a:ext cx="9144000" cy="868362"/>
          </a:xfrm>
          <a:prstGeom prst="rect">
            <a:avLst/>
          </a:prstGeom>
          <a:noFill/>
          <a:ln>
            <a:noFill/>
          </a:ln>
          <a:effectLst>
            <a:outerShdw dist="45791" dir="3378596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i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sz="3200" dirty="0"/>
              <a:t>Республика Беларусь – демократическое социальное правовое государство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90364" y="1124744"/>
            <a:ext cx="8363272" cy="576064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на </a:t>
            </a:r>
            <a:r>
              <a:rPr lang="ru-RU" sz="2000" b="1" dirty="0"/>
              <a:t>финансирование отраслей социальной сферы ежегодно направляется около 12% </a:t>
            </a:r>
            <a:r>
              <a:rPr lang="ru-RU" sz="2000" b="1" dirty="0" smtClean="0"/>
              <a:t>ВВП </a:t>
            </a:r>
            <a:endParaRPr lang="ru-RU" sz="2000" b="1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90364" y="1884716"/>
            <a:ext cx="2093404" cy="1184244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актуальные приоритеты пятилетки</a:t>
            </a:r>
            <a:endParaRPr lang="ru-RU" b="1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3203848" y="1884716"/>
            <a:ext cx="2093404" cy="564232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счастливая семья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203848" y="2508684"/>
            <a:ext cx="2093404" cy="564232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сильные регионы</a:t>
            </a:r>
            <a:endParaRPr lang="ru-RU" sz="2000" b="1" dirty="0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5506498" y="1871360"/>
            <a:ext cx="2593894" cy="564232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интеллектуальная среда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5506498" y="2495328"/>
            <a:ext cx="2593894" cy="564232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государство-партнер</a:t>
            </a:r>
          </a:p>
        </p:txBody>
      </p:sp>
      <p:sp>
        <p:nvSpPr>
          <p:cNvPr id="20" name="Стрелка вниз 19"/>
          <p:cNvSpPr/>
          <p:nvPr/>
        </p:nvSpPr>
        <p:spPr>
          <a:xfrm rot="16200000">
            <a:off x="2627784" y="2116798"/>
            <a:ext cx="432048" cy="720080"/>
          </a:xfrm>
          <a:prstGeom prst="downArrow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422412" y="3280216"/>
            <a:ext cx="8363272" cy="576064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бюджет </a:t>
            </a:r>
            <a:r>
              <a:rPr lang="ru-RU" b="1" dirty="0"/>
              <a:t>2023 года сохраняет социальную направленность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и </a:t>
            </a:r>
            <a:r>
              <a:rPr lang="ru-RU" b="1" dirty="0"/>
              <a:t>гарантирует доступность для населения базовых социальных услуг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422412" y="4040188"/>
            <a:ext cx="2637420" cy="564232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2023 г. </a:t>
            </a:r>
            <a:r>
              <a:rPr lang="ru-RU" sz="2000" b="1" dirty="0"/>
              <a:t>- 27,7 млрд </a:t>
            </a:r>
            <a:r>
              <a:rPr lang="ru-RU" sz="2000" b="1" dirty="0" smtClean="0"/>
              <a:t>рублей</a:t>
            </a:r>
            <a:endParaRPr lang="ru-RU" sz="2000" b="1" dirty="0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3253290" y="4028356"/>
            <a:ext cx="2637420" cy="564232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здравоохранение 10,5 млрд руб.</a:t>
            </a:r>
            <a:endParaRPr lang="ru-RU" sz="2000" b="1" dirty="0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6067854" y="4014233"/>
            <a:ext cx="2637420" cy="564232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образование </a:t>
            </a:r>
            <a:br>
              <a:rPr lang="ru-RU" sz="2000" b="1" dirty="0" smtClean="0"/>
            </a:br>
            <a:r>
              <a:rPr lang="ru-RU" sz="2000" b="1" dirty="0" smtClean="0"/>
              <a:t>10,5 млрд руб.</a:t>
            </a:r>
            <a:endParaRPr lang="ru-RU" sz="2000" b="1" dirty="0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391580" y="4872000"/>
            <a:ext cx="8363272" cy="160500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задача государства – обеспечить гражданину достойный уровень социальной защиты и поддержки, а гражданин должен быть сам ответственен за удовлетворение личных потребностей.</a:t>
            </a:r>
          </a:p>
        </p:txBody>
      </p:sp>
    </p:spTree>
    <p:extLst>
      <p:ext uri="{BB962C8B-B14F-4D97-AF65-F5344CB8AC3E}">
        <p14:creationId xmlns:p14="http://schemas.microsoft.com/office/powerpoint/2010/main" val="8910975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ample_dark">
  <a:themeElements>
    <a:clrScheme name="sample_dark 3">
      <a:dk1>
        <a:srgbClr val="281472"/>
      </a:dk1>
      <a:lt1>
        <a:srgbClr val="FFFFFF"/>
      </a:lt1>
      <a:dk2>
        <a:srgbClr val="2B64D5"/>
      </a:dk2>
      <a:lt2>
        <a:srgbClr val="F0F7BD"/>
      </a:lt2>
      <a:accent1>
        <a:srgbClr val="B2B838"/>
      </a:accent1>
      <a:accent2>
        <a:srgbClr val="E68B30"/>
      </a:accent2>
      <a:accent3>
        <a:srgbClr val="ACB8E7"/>
      </a:accent3>
      <a:accent4>
        <a:srgbClr val="DADADA"/>
      </a:accent4>
      <a:accent5>
        <a:srgbClr val="D5D8AE"/>
      </a:accent5>
      <a:accent6>
        <a:srgbClr val="D07D2A"/>
      </a:accent6>
      <a:hlink>
        <a:srgbClr val="3FB180"/>
      </a:hlink>
      <a:folHlink>
        <a:srgbClr val="3BA7E3"/>
      </a:folHlink>
    </a:clrScheme>
    <a:fontScheme name="sample_dar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sample_dark 1">
        <a:dk1>
          <a:srgbClr val="000066"/>
        </a:dk1>
        <a:lt1>
          <a:srgbClr val="FFFFFF"/>
        </a:lt1>
        <a:dk2>
          <a:srgbClr val="006699"/>
        </a:dk2>
        <a:lt2>
          <a:srgbClr val="EEE378"/>
        </a:lt2>
        <a:accent1>
          <a:srgbClr val="69C828"/>
        </a:accent1>
        <a:accent2>
          <a:srgbClr val="E68B30"/>
        </a:accent2>
        <a:accent3>
          <a:srgbClr val="AAB8CA"/>
        </a:accent3>
        <a:accent4>
          <a:srgbClr val="DADADA"/>
        </a:accent4>
        <a:accent5>
          <a:srgbClr val="B9E0AC"/>
        </a:accent5>
        <a:accent6>
          <a:srgbClr val="D07D2A"/>
        </a:accent6>
        <a:hlink>
          <a:srgbClr val="0FAAE1"/>
        </a:hlink>
        <a:folHlink>
          <a:srgbClr val="547FE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ample_dark 2">
        <a:dk1>
          <a:srgbClr val="0F4334"/>
        </a:dk1>
        <a:lt1>
          <a:srgbClr val="FFFFFF"/>
        </a:lt1>
        <a:dk2>
          <a:srgbClr val="2C7F92"/>
        </a:dk2>
        <a:lt2>
          <a:srgbClr val="F0F7BD"/>
        </a:lt2>
        <a:accent1>
          <a:srgbClr val="B2B838"/>
        </a:accent1>
        <a:accent2>
          <a:srgbClr val="E68B30"/>
        </a:accent2>
        <a:accent3>
          <a:srgbClr val="ACC0C7"/>
        </a:accent3>
        <a:accent4>
          <a:srgbClr val="DADADA"/>
        </a:accent4>
        <a:accent5>
          <a:srgbClr val="D5D8AE"/>
        </a:accent5>
        <a:accent6>
          <a:srgbClr val="D07D2A"/>
        </a:accent6>
        <a:hlink>
          <a:srgbClr val="3FB180"/>
        </a:hlink>
        <a:folHlink>
          <a:srgbClr val="3BA7E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ample_dark 3">
        <a:dk1>
          <a:srgbClr val="281472"/>
        </a:dk1>
        <a:lt1>
          <a:srgbClr val="FFFFFF"/>
        </a:lt1>
        <a:dk2>
          <a:srgbClr val="2B64D5"/>
        </a:dk2>
        <a:lt2>
          <a:srgbClr val="F0F7BD"/>
        </a:lt2>
        <a:accent1>
          <a:srgbClr val="B2B838"/>
        </a:accent1>
        <a:accent2>
          <a:srgbClr val="E68B30"/>
        </a:accent2>
        <a:accent3>
          <a:srgbClr val="ACB8E7"/>
        </a:accent3>
        <a:accent4>
          <a:srgbClr val="DADADA"/>
        </a:accent4>
        <a:accent5>
          <a:srgbClr val="D5D8AE"/>
        </a:accent5>
        <a:accent6>
          <a:srgbClr val="D07D2A"/>
        </a:accent6>
        <a:hlink>
          <a:srgbClr val="3FB180"/>
        </a:hlink>
        <a:folHlink>
          <a:srgbClr val="3BA7E3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7</Template>
  <TotalTime>354</TotalTime>
  <Words>3372</Words>
  <Application>Microsoft Office PowerPoint</Application>
  <PresentationFormat>Экран (4:3)</PresentationFormat>
  <Paragraphs>348</Paragraphs>
  <Slides>38</Slides>
  <Notes>24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41" baseType="lpstr">
      <vt:lpstr>Arial</vt:lpstr>
      <vt:lpstr>Calibri</vt:lpstr>
      <vt:lpstr>sample_dark</vt:lpstr>
      <vt:lpstr>СОЦИАЛЬНАЯ БЕЗОПАСНОСТЬ: ОСНОВНЫЕ ПРИНЦИПЫ  И ПРИОРИТЕТЫ</vt:lpstr>
      <vt:lpstr>Принципы социальной политики государства</vt:lpstr>
      <vt:lpstr>Глобальные вызовы и новые реалии мирового развития в социальной сфере</vt:lpstr>
      <vt:lpstr>Глобальные вызовы и новые реалии мирового развития в социальной сфере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СОЦИАЛЬНАЯ БЕЗОПАСНОСТЬ: ОСНОВНЫЕ ПРИНЦИПЫ  И ПРИОРИТЕТЫ</vt:lpstr>
    </vt:vector>
  </TitlesOfParts>
  <Company>Управление идеологии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СОЦИАЛЬНАЯ БЕЗОПАСНОСТЬ: ОСНОВНЫЕ ПРИНЦИПЫ  И ПРИОРИТЕТЫ</dc:title>
  <dc:creator>Святослав</dc:creator>
  <cp:lastModifiedBy>Святослав</cp:lastModifiedBy>
  <cp:revision>56</cp:revision>
  <dcterms:created xsi:type="dcterms:W3CDTF">2023-10-17T04:40:34Z</dcterms:created>
  <dcterms:modified xsi:type="dcterms:W3CDTF">2023-10-18T10:09:55Z</dcterms:modified>
</cp:coreProperties>
</file>